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753600" cy="7315200"/>
  <p:notesSz cx="6858000" cy="9144000"/>
  <p:embeddedFontLst>
    <p:embeddedFont>
      <p:font typeface="Anonymous Pro" panose="020B0604020202020204" charset="0"/>
      <p:regular r:id="rId8"/>
    </p:embeddedFont>
    <p:embeddedFont>
      <p:font typeface="Anonymous Pro Bold" panose="020B0604020202020204" charset="0"/>
      <p:regular r:id="rId9"/>
    </p:embeddedFont>
    <p:embeddedFont>
      <p:font typeface="Anton" pitchFamily="2" charset="0"/>
      <p:regular r:id="rId10"/>
    </p:embeddedFont>
    <p:embeddedFont>
      <p:font typeface="Bernoru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utura" panose="020B0604020202020204" charset="0"/>
      <p:regular r:id="rId16"/>
    </p:embeddedFont>
    <p:embeddedFont>
      <p:font typeface="Libre Baskerville" panose="020B0604020202020204" charset="0"/>
      <p:regular r:id="rId17"/>
    </p:embeddedFont>
    <p:embeddedFont>
      <p:font typeface="Libre Baskerville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6143" y="799171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4" y="0"/>
                </a:lnTo>
                <a:lnTo>
                  <a:pt x="851224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12920" y="321686"/>
            <a:ext cx="823649" cy="2242608"/>
          </a:xfrm>
          <a:custGeom>
            <a:avLst/>
            <a:gdLst/>
            <a:ahLst/>
            <a:cxnLst/>
            <a:rect l="l" t="t" r="r" b="b"/>
            <a:pathLst>
              <a:path w="823649" h="2242608">
                <a:moveTo>
                  <a:pt x="0" y="0"/>
                </a:moveTo>
                <a:lnTo>
                  <a:pt x="823649" y="0"/>
                </a:lnTo>
                <a:lnTo>
                  <a:pt x="823649" y="2242608"/>
                </a:lnTo>
                <a:lnTo>
                  <a:pt x="0" y="224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1520"/>
            <a:ext cx="133611" cy="5852160"/>
          </a:xfrm>
          <a:custGeom>
            <a:avLst/>
            <a:gdLst/>
            <a:ahLst/>
            <a:cxnLst/>
            <a:rect l="l" t="t" r="r" b="b"/>
            <a:pathLst>
              <a:path w="133611" h="5852160">
                <a:moveTo>
                  <a:pt x="0" y="0"/>
                </a:moveTo>
                <a:lnTo>
                  <a:pt x="133611" y="0"/>
                </a:lnTo>
                <a:lnTo>
                  <a:pt x="13361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1817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61912" y="-49749"/>
            <a:ext cx="446177" cy="7414697"/>
          </a:xfrm>
          <a:custGeom>
            <a:avLst/>
            <a:gdLst/>
            <a:ahLst/>
            <a:cxnLst/>
            <a:rect l="l" t="t" r="r" b="b"/>
            <a:pathLst>
              <a:path w="446177" h="7414697">
                <a:moveTo>
                  <a:pt x="0" y="0"/>
                </a:moveTo>
                <a:lnTo>
                  <a:pt x="446177" y="0"/>
                </a:lnTo>
                <a:lnTo>
                  <a:pt x="446177" y="7414698"/>
                </a:lnTo>
                <a:lnTo>
                  <a:pt x="0" y="7414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00719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25510" y="2680833"/>
            <a:ext cx="684779" cy="1864496"/>
          </a:xfrm>
          <a:custGeom>
            <a:avLst/>
            <a:gdLst/>
            <a:ahLst/>
            <a:cxnLst/>
            <a:rect l="l" t="t" r="r" b="b"/>
            <a:pathLst>
              <a:path w="684779" h="1864496">
                <a:moveTo>
                  <a:pt x="0" y="0"/>
                </a:moveTo>
                <a:lnTo>
                  <a:pt x="684779" y="0"/>
                </a:lnTo>
                <a:lnTo>
                  <a:pt x="684779" y="1864497"/>
                </a:lnTo>
                <a:lnTo>
                  <a:pt x="0" y="186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32088" y="4907280"/>
            <a:ext cx="675167" cy="1838325"/>
          </a:xfrm>
          <a:custGeom>
            <a:avLst/>
            <a:gdLst/>
            <a:ahLst/>
            <a:cxnLst/>
            <a:rect l="l" t="t" r="r" b="b"/>
            <a:pathLst>
              <a:path w="675167" h="1838325">
                <a:moveTo>
                  <a:pt x="0" y="0"/>
                </a:moveTo>
                <a:lnTo>
                  <a:pt x="675167" y="0"/>
                </a:lnTo>
                <a:lnTo>
                  <a:pt x="675167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950" y="3295510"/>
            <a:ext cx="2202869" cy="101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1942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Sistematizacion de la contabilidad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31755" y="3240656"/>
            <a:ext cx="1604837" cy="113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5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Caracteristicas de la contabilidad sistematizada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9089" y="1312356"/>
            <a:ext cx="1815135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Flexibilidad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45234" y="3438480"/>
            <a:ext cx="2102845" cy="32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Compatibilidad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32945" y="5602016"/>
            <a:ext cx="1815135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Facil manejo </a:t>
            </a:r>
          </a:p>
        </p:txBody>
      </p:sp>
      <p:sp>
        <p:nvSpPr>
          <p:cNvPr id="13" name="Freeform 13"/>
          <p:cNvSpPr/>
          <p:nvPr/>
        </p:nvSpPr>
        <p:spPr>
          <a:xfrm>
            <a:off x="6775132" y="457488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025164" y="417063"/>
            <a:ext cx="2336749" cy="63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135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Adaptación de esquema del programa a los requerimientos de la empresa</a:t>
            </a:r>
          </a:p>
        </p:txBody>
      </p:sp>
      <p:sp>
        <p:nvSpPr>
          <p:cNvPr id="15" name="Freeform 15"/>
          <p:cNvSpPr/>
          <p:nvPr/>
        </p:nvSpPr>
        <p:spPr>
          <a:xfrm>
            <a:off x="6775132" y="115805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976049" y="2826234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136569" y="2788134"/>
            <a:ext cx="2113660" cy="62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 otros programas de oficina más utilizados como el office</a:t>
            </a:r>
          </a:p>
        </p:txBody>
      </p:sp>
      <p:sp>
        <p:nvSpPr>
          <p:cNvPr id="18" name="Freeform 18"/>
          <p:cNvSpPr/>
          <p:nvPr/>
        </p:nvSpPr>
        <p:spPr>
          <a:xfrm>
            <a:off x="6976049" y="3657600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976049" y="4211608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867899" y="5116830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074278" y="4964430"/>
            <a:ext cx="1947802" cy="58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5"/>
              </a:lnSpc>
            </a:pPr>
            <a:r>
              <a:rPr lang="en-US" sz="103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Consulta inmediata de información contable a cualquier nivel</a:t>
            </a:r>
          </a:p>
        </p:txBody>
      </p:sp>
      <p:sp>
        <p:nvSpPr>
          <p:cNvPr id="22" name="Freeform 22"/>
          <p:cNvSpPr/>
          <p:nvPr/>
        </p:nvSpPr>
        <p:spPr>
          <a:xfrm>
            <a:off x="6841359" y="573072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839145" y="6403584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163478" y="663643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3" y="0"/>
                </a:lnTo>
                <a:lnTo>
                  <a:pt x="851223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>
            <a:off x="6769671" y="1884352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939587" y="1111757"/>
            <a:ext cx="2356099" cy="62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  <a:spcBef>
                <a:spcPct val="0"/>
              </a:spcBef>
            </a:pPr>
            <a:r>
              <a:rPr lang="en-US" sz="1111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Edición del plan de cuentas de acuerdos con las normas y necesidades de la empresa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39587" y="1793273"/>
            <a:ext cx="2235859" cy="59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2"/>
              </a:lnSpc>
              <a:spcBef>
                <a:spcPct val="0"/>
              </a:spcBef>
            </a:pPr>
            <a:r>
              <a:rPr lang="en-US" sz="1094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Posibilidad de cambios en los formatos y fuentes para la presentación de informes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88259" y="3574982"/>
            <a:ext cx="2696742" cy="39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  <a:spcBef>
                <a:spcPct val="0"/>
              </a:spcBef>
            </a:pPr>
            <a:r>
              <a:rPr lang="en-US" sz="1096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Capacidad de intercambio de información local y externa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39587" y="4086274"/>
            <a:ext cx="2153571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1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Con otros programas contables y financieros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17013" y="5723571"/>
            <a:ext cx="2742437" cy="40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2"/>
              </a:lnSpc>
              <a:spcBef>
                <a:spcPct val="0"/>
              </a:spcBef>
            </a:pPr>
            <a:r>
              <a:rPr lang="en-US" sz="1128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Manipulación de documentos en forma de objetos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90473" y="6290170"/>
            <a:ext cx="2378672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1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Actualización automática de saldos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6143" y="799171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4" y="0"/>
                </a:lnTo>
                <a:lnTo>
                  <a:pt x="851224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12920" y="321686"/>
            <a:ext cx="823649" cy="2242608"/>
          </a:xfrm>
          <a:custGeom>
            <a:avLst/>
            <a:gdLst/>
            <a:ahLst/>
            <a:cxnLst/>
            <a:rect l="l" t="t" r="r" b="b"/>
            <a:pathLst>
              <a:path w="823649" h="2242608">
                <a:moveTo>
                  <a:pt x="0" y="0"/>
                </a:moveTo>
                <a:lnTo>
                  <a:pt x="823649" y="0"/>
                </a:lnTo>
                <a:lnTo>
                  <a:pt x="823649" y="2242608"/>
                </a:lnTo>
                <a:lnTo>
                  <a:pt x="0" y="224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1520"/>
            <a:ext cx="133611" cy="5852160"/>
          </a:xfrm>
          <a:custGeom>
            <a:avLst/>
            <a:gdLst/>
            <a:ahLst/>
            <a:cxnLst/>
            <a:rect l="l" t="t" r="r" b="b"/>
            <a:pathLst>
              <a:path w="133611" h="5852160">
                <a:moveTo>
                  <a:pt x="0" y="0"/>
                </a:moveTo>
                <a:lnTo>
                  <a:pt x="133611" y="0"/>
                </a:lnTo>
                <a:lnTo>
                  <a:pt x="13361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1817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61912" y="-49749"/>
            <a:ext cx="446177" cy="7414697"/>
          </a:xfrm>
          <a:custGeom>
            <a:avLst/>
            <a:gdLst/>
            <a:ahLst/>
            <a:cxnLst/>
            <a:rect l="l" t="t" r="r" b="b"/>
            <a:pathLst>
              <a:path w="446177" h="7414697">
                <a:moveTo>
                  <a:pt x="0" y="0"/>
                </a:moveTo>
                <a:lnTo>
                  <a:pt x="446177" y="0"/>
                </a:lnTo>
                <a:lnTo>
                  <a:pt x="446177" y="7414698"/>
                </a:lnTo>
                <a:lnTo>
                  <a:pt x="0" y="7414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00719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25510" y="2680833"/>
            <a:ext cx="684779" cy="1864496"/>
          </a:xfrm>
          <a:custGeom>
            <a:avLst/>
            <a:gdLst/>
            <a:ahLst/>
            <a:cxnLst/>
            <a:rect l="l" t="t" r="r" b="b"/>
            <a:pathLst>
              <a:path w="684779" h="1864496">
                <a:moveTo>
                  <a:pt x="0" y="0"/>
                </a:moveTo>
                <a:lnTo>
                  <a:pt x="684779" y="0"/>
                </a:lnTo>
                <a:lnTo>
                  <a:pt x="684779" y="1864497"/>
                </a:lnTo>
                <a:lnTo>
                  <a:pt x="0" y="186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98193" y="4894451"/>
            <a:ext cx="675167" cy="1838325"/>
          </a:xfrm>
          <a:custGeom>
            <a:avLst/>
            <a:gdLst/>
            <a:ahLst/>
            <a:cxnLst/>
            <a:rect l="l" t="t" r="r" b="b"/>
            <a:pathLst>
              <a:path w="675167" h="1838325">
                <a:moveTo>
                  <a:pt x="0" y="0"/>
                </a:moveTo>
                <a:lnTo>
                  <a:pt x="675167" y="0"/>
                </a:lnTo>
                <a:lnTo>
                  <a:pt x="675167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31755" y="3240656"/>
            <a:ext cx="1604837" cy="113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5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Caracteristicas de la contabilidad sistematizada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9089" y="1312356"/>
            <a:ext cx="1815135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Seguridad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5234" y="3438480"/>
            <a:ext cx="2102845" cy="32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Uniformidad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45234" y="5243995"/>
            <a:ext cx="1958990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Reportes Basicos Requeridos</a:t>
            </a:r>
          </a:p>
        </p:txBody>
      </p:sp>
      <p:sp>
        <p:nvSpPr>
          <p:cNvPr id="12" name="Freeform 12"/>
          <p:cNvSpPr/>
          <p:nvPr/>
        </p:nvSpPr>
        <p:spPr>
          <a:xfrm>
            <a:off x="6775132" y="457488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75132" y="115805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976049" y="2826234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58937" y="3539042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976049" y="4211608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9" y="0"/>
                </a:lnTo>
                <a:lnTo>
                  <a:pt x="98229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726018" y="507782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720557" y="5563156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720557" y="5990756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63478" y="663643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3" y="0"/>
                </a:lnTo>
                <a:lnTo>
                  <a:pt x="851223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6769671" y="1884352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1950" y="3295510"/>
            <a:ext cx="2202869" cy="101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1942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Sistematizacion de la contabilidad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58937" y="401277"/>
            <a:ext cx="2336749" cy="25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1435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Claves de acceso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36569" y="2788134"/>
            <a:ext cx="2113660" cy="26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PUC básico incluido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67899" y="4911912"/>
            <a:ext cx="1947802" cy="404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5"/>
              </a:lnSpc>
            </a:pPr>
            <a:r>
              <a:rPr lang="en-US" sz="113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Comprobante diario de contabilidad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17013" y="1086952"/>
            <a:ext cx="2356099" cy="44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7"/>
              </a:lnSpc>
              <a:spcBef>
                <a:spcPct val="0"/>
              </a:spcBef>
            </a:pPr>
            <a:r>
              <a:rPr lang="en-US" sz="1211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Solo permite la imputación de cuentas auxiliares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39587" y="1802798"/>
            <a:ext cx="2235859" cy="64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  <a:spcBef>
                <a:spcPct val="0"/>
              </a:spcBef>
            </a:pPr>
            <a:r>
              <a:rPr lang="en-US" sz="1194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Informe con cualquier inconformidad con el balance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58937" y="3397733"/>
            <a:ext cx="2488552" cy="5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  <a:spcBef>
                <a:spcPct val="0"/>
              </a:spcBef>
            </a:pPr>
            <a:r>
              <a:rPr lang="en-US" sz="1096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Presentación permanente del plan único de cuentas por pantallas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0526" y="4116363"/>
            <a:ext cx="2153571" cy="26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4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Graficas estadísticas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53249" y="5487428"/>
            <a:ext cx="2742437" cy="44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228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Listas de documentos por periodos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04224" y="5918366"/>
            <a:ext cx="2543311" cy="483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3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Estados financieros comparativos</a:t>
            </a:r>
          </a:p>
        </p:txBody>
      </p:sp>
      <p:sp>
        <p:nvSpPr>
          <p:cNvPr id="32" name="Freeform 32"/>
          <p:cNvSpPr/>
          <p:nvPr/>
        </p:nvSpPr>
        <p:spPr>
          <a:xfrm>
            <a:off x="6676904" y="651580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803336" y="6429375"/>
            <a:ext cx="1838920" cy="26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4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Análisis estadísticos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6143" y="799171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4" y="0"/>
                </a:lnTo>
                <a:lnTo>
                  <a:pt x="851224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12920" y="321686"/>
            <a:ext cx="823649" cy="2242608"/>
          </a:xfrm>
          <a:custGeom>
            <a:avLst/>
            <a:gdLst/>
            <a:ahLst/>
            <a:cxnLst/>
            <a:rect l="l" t="t" r="r" b="b"/>
            <a:pathLst>
              <a:path w="823649" h="2242608">
                <a:moveTo>
                  <a:pt x="0" y="0"/>
                </a:moveTo>
                <a:lnTo>
                  <a:pt x="823649" y="0"/>
                </a:lnTo>
                <a:lnTo>
                  <a:pt x="823649" y="2242608"/>
                </a:lnTo>
                <a:lnTo>
                  <a:pt x="0" y="224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1520"/>
            <a:ext cx="133611" cy="5852160"/>
          </a:xfrm>
          <a:custGeom>
            <a:avLst/>
            <a:gdLst/>
            <a:ahLst/>
            <a:cxnLst/>
            <a:rect l="l" t="t" r="r" b="b"/>
            <a:pathLst>
              <a:path w="133611" h="5852160">
                <a:moveTo>
                  <a:pt x="0" y="0"/>
                </a:moveTo>
                <a:lnTo>
                  <a:pt x="133611" y="0"/>
                </a:lnTo>
                <a:lnTo>
                  <a:pt x="13361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1817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61912" y="-49749"/>
            <a:ext cx="446177" cy="7414697"/>
          </a:xfrm>
          <a:custGeom>
            <a:avLst/>
            <a:gdLst/>
            <a:ahLst/>
            <a:cxnLst/>
            <a:rect l="l" t="t" r="r" b="b"/>
            <a:pathLst>
              <a:path w="446177" h="7414697">
                <a:moveTo>
                  <a:pt x="0" y="0"/>
                </a:moveTo>
                <a:lnTo>
                  <a:pt x="446177" y="0"/>
                </a:lnTo>
                <a:lnTo>
                  <a:pt x="446177" y="7414698"/>
                </a:lnTo>
                <a:lnTo>
                  <a:pt x="0" y="7414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00719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21421" y="2312997"/>
            <a:ext cx="948097" cy="2581454"/>
          </a:xfrm>
          <a:custGeom>
            <a:avLst/>
            <a:gdLst/>
            <a:ahLst/>
            <a:cxnLst/>
            <a:rect l="l" t="t" r="r" b="b"/>
            <a:pathLst>
              <a:path w="948097" h="2581454">
                <a:moveTo>
                  <a:pt x="0" y="0"/>
                </a:moveTo>
                <a:lnTo>
                  <a:pt x="948098" y="0"/>
                </a:lnTo>
                <a:lnTo>
                  <a:pt x="948098" y="2581454"/>
                </a:lnTo>
                <a:lnTo>
                  <a:pt x="0" y="258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98193" y="4894451"/>
            <a:ext cx="675167" cy="1838325"/>
          </a:xfrm>
          <a:custGeom>
            <a:avLst/>
            <a:gdLst/>
            <a:ahLst/>
            <a:cxnLst/>
            <a:rect l="l" t="t" r="r" b="b"/>
            <a:pathLst>
              <a:path w="675167" h="1838325">
                <a:moveTo>
                  <a:pt x="0" y="0"/>
                </a:moveTo>
                <a:lnTo>
                  <a:pt x="675167" y="0"/>
                </a:lnTo>
                <a:lnTo>
                  <a:pt x="675167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2608" y="3240656"/>
            <a:ext cx="1604837" cy="84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5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Objetivos de la contabilidad sistematizada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9089" y="1087390"/>
            <a:ext cx="1815135" cy="6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Opciones Avanzadas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5234" y="5253520"/>
            <a:ext cx="1958990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20253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Ventajas de la contabilidad sistematizada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75132" y="457488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75132" y="115805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89297" y="266125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2"/>
                </a:lnTo>
                <a:lnTo>
                  <a:pt x="0" y="101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89297" y="3218551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89297" y="3772609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726018" y="5077823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720557" y="6207442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2"/>
                </a:lnTo>
                <a:lnTo>
                  <a:pt x="0" y="101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163478" y="663643"/>
            <a:ext cx="851223" cy="5852160"/>
          </a:xfrm>
          <a:custGeom>
            <a:avLst/>
            <a:gdLst/>
            <a:ahLst/>
            <a:cxnLst/>
            <a:rect l="l" t="t" r="r" b="b"/>
            <a:pathLst>
              <a:path w="851223" h="5852160">
                <a:moveTo>
                  <a:pt x="0" y="0"/>
                </a:moveTo>
                <a:lnTo>
                  <a:pt x="851223" y="0"/>
                </a:lnTo>
                <a:lnTo>
                  <a:pt x="851223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6769671" y="1884352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1"/>
                </a:lnTo>
                <a:lnTo>
                  <a:pt x="0" y="10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1950" y="3295510"/>
            <a:ext cx="2202869" cy="101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1942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Sistematizacion de la contabilidad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58937" y="401277"/>
            <a:ext cx="2336749" cy="52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1435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Soporte contable en línea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93696" y="2558373"/>
            <a:ext cx="3210401" cy="4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Llevar un control de todos los ingresos y egresos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67899" y="4991922"/>
            <a:ext cx="1947802" cy="2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5"/>
              </a:lnSpc>
            </a:pPr>
            <a:r>
              <a:rPr lang="en-US" sz="133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La velocidad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73360" y="976094"/>
            <a:ext cx="2229805" cy="75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  <a:spcBef>
                <a:spcPct val="0"/>
              </a:spcBef>
            </a:pPr>
            <a:r>
              <a:rPr lang="en-US" sz="1335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Que tenga un generador de informes especializados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04224" y="1768140"/>
            <a:ext cx="2235859" cy="70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2"/>
              </a:lnSpc>
              <a:spcBef>
                <a:spcPct val="0"/>
              </a:spcBef>
            </a:pPr>
            <a:r>
              <a:rPr lang="en-US" sz="1294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Facilidad de actualización del software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9297" y="3122252"/>
            <a:ext cx="2977591" cy="39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  <a:spcBef>
                <a:spcPct val="0"/>
              </a:spcBef>
            </a:pPr>
            <a:r>
              <a:rPr lang="en-US" sz="1096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Determinar las utilidades y perdidas obtenidas al finalizar un ciclo contable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83613" y="3687151"/>
            <a:ext cx="3009388" cy="4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2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Servir de fuente fidedigna de información ante terceros</a:t>
            </a:r>
          </a:p>
        </p:txBody>
      </p:sp>
      <p:sp>
        <p:nvSpPr>
          <p:cNvPr id="28" name="Freeform 28"/>
          <p:cNvSpPr/>
          <p:nvPr/>
        </p:nvSpPr>
        <p:spPr>
          <a:xfrm>
            <a:off x="5895468" y="4275986"/>
            <a:ext cx="98228" cy="101361"/>
          </a:xfrm>
          <a:custGeom>
            <a:avLst/>
            <a:gdLst/>
            <a:ahLst/>
            <a:cxnLst/>
            <a:rect l="l" t="t" r="r" b="b"/>
            <a:pathLst>
              <a:path w="98228" h="101361">
                <a:moveTo>
                  <a:pt x="0" y="0"/>
                </a:moveTo>
                <a:lnTo>
                  <a:pt x="98228" y="0"/>
                </a:lnTo>
                <a:lnTo>
                  <a:pt x="98228" y="101362"/>
                </a:lnTo>
                <a:lnTo>
                  <a:pt x="0" y="101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987525" y="4212930"/>
            <a:ext cx="3597972" cy="62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1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Facilitar la planeación, ya que no solamente da a conocer los efectos de una operación mercantil, si no que permite prever situaciones futuras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81099" y="6096198"/>
            <a:ext cx="1202978" cy="26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400" b="1">
                <a:solidFill>
                  <a:srgbClr val="202537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La precisión.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7252" y="1960720"/>
            <a:ext cx="1763793" cy="692713"/>
            <a:chOff x="0" y="0"/>
            <a:chExt cx="685275" cy="269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5275" cy="269135"/>
            </a:xfrm>
            <a:custGeom>
              <a:avLst/>
              <a:gdLst/>
              <a:ahLst/>
              <a:cxnLst/>
              <a:rect l="l" t="t" r="r" b="b"/>
              <a:pathLst>
                <a:path w="685275" h="269135">
                  <a:moveTo>
                    <a:pt x="0" y="0"/>
                  </a:moveTo>
                  <a:lnTo>
                    <a:pt x="685275" y="0"/>
                  </a:lnTo>
                  <a:lnTo>
                    <a:pt x="68527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8527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77192" y="1960720"/>
            <a:ext cx="1950320" cy="692713"/>
            <a:chOff x="0" y="0"/>
            <a:chExt cx="757745" cy="2691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7745" cy="269135"/>
            </a:xfrm>
            <a:custGeom>
              <a:avLst/>
              <a:gdLst/>
              <a:ahLst/>
              <a:cxnLst/>
              <a:rect l="l" t="t" r="r" b="b"/>
              <a:pathLst>
                <a:path w="757745" h="269135">
                  <a:moveTo>
                    <a:pt x="0" y="0"/>
                  </a:moveTo>
                  <a:lnTo>
                    <a:pt x="757745" y="0"/>
                  </a:lnTo>
                  <a:lnTo>
                    <a:pt x="75774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5774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26582" y="1960720"/>
            <a:ext cx="1950320" cy="692713"/>
            <a:chOff x="0" y="0"/>
            <a:chExt cx="757745" cy="269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7745" cy="269135"/>
            </a:xfrm>
            <a:custGeom>
              <a:avLst/>
              <a:gdLst/>
              <a:ahLst/>
              <a:cxnLst/>
              <a:rect l="l" t="t" r="r" b="b"/>
              <a:pathLst>
                <a:path w="757745" h="269135">
                  <a:moveTo>
                    <a:pt x="0" y="0"/>
                  </a:moveTo>
                  <a:lnTo>
                    <a:pt x="757745" y="0"/>
                  </a:lnTo>
                  <a:lnTo>
                    <a:pt x="75774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5774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77192" y="2871352"/>
            <a:ext cx="1950320" cy="1206384"/>
            <a:chOff x="0" y="0"/>
            <a:chExt cx="757745" cy="468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7745" cy="468709"/>
            </a:xfrm>
            <a:custGeom>
              <a:avLst/>
              <a:gdLst/>
              <a:ahLst/>
              <a:cxnLst/>
              <a:rect l="l" t="t" r="r" b="b"/>
              <a:pathLst>
                <a:path w="757745" h="468709">
                  <a:moveTo>
                    <a:pt x="0" y="0"/>
                  </a:moveTo>
                  <a:lnTo>
                    <a:pt x="757745" y="0"/>
                  </a:lnTo>
                  <a:lnTo>
                    <a:pt x="757745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57745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252" y="2871352"/>
            <a:ext cx="1764391" cy="1206384"/>
            <a:chOff x="0" y="0"/>
            <a:chExt cx="685507" cy="4687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5507" cy="468709"/>
            </a:xfrm>
            <a:custGeom>
              <a:avLst/>
              <a:gdLst/>
              <a:ahLst/>
              <a:cxnLst/>
              <a:rect l="l" t="t" r="r" b="b"/>
              <a:pathLst>
                <a:path w="685507" h="468709">
                  <a:moveTo>
                    <a:pt x="0" y="0"/>
                  </a:moveTo>
                  <a:lnTo>
                    <a:pt x="685507" y="0"/>
                  </a:lnTo>
                  <a:lnTo>
                    <a:pt x="685507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85507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7252" y="4164494"/>
            <a:ext cx="1772342" cy="1206384"/>
            <a:chOff x="0" y="0"/>
            <a:chExt cx="688597" cy="4687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8597" cy="468709"/>
            </a:xfrm>
            <a:custGeom>
              <a:avLst/>
              <a:gdLst/>
              <a:ahLst/>
              <a:cxnLst/>
              <a:rect l="l" t="t" r="r" b="b"/>
              <a:pathLst>
                <a:path w="688597" h="468709">
                  <a:moveTo>
                    <a:pt x="0" y="0"/>
                  </a:moveTo>
                  <a:lnTo>
                    <a:pt x="688597" y="0"/>
                  </a:lnTo>
                  <a:lnTo>
                    <a:pt x="688597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88597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7252" y="5459657"/>
            <a:ext cx="1772342" cy="1206384"/>
            <a:chOff x="0" y="0"/>
            <a:chExt cx="688597" cy="4687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8597" cy="468709"/>
            </a:xfrm>
            <a:custGeom>
              <a:avLst/>
              <a:gdLst/>
              <a:ahLst/>
              <a:cxnLst/>
              <a:rect l="l" t="t" r="r" b="b"/>
              <a:pathLst>
                <a:path w="688597" h="468709">
                  <a:moveTo>
                    <a:pt x="0" y="0"/>
                  </a:moveTo>
                  <a:lnTo>
                    <a:pt x="688597" y="0"/>
                  </a:lnTo>
                  <a:lnTo>
                    <a:pt x="688597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88597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5741" y="4164494"/>
            <a:ext cx="1950320" cy="1206384"/>
            <a:chOff x="0" y="0"/>
            <a:chExt cx="757745" cy="4687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57745" cy="468709"/>
            </a:xfrm>
            <a:custGeom>
              <a:avLst/>
              <a:gdLst/>
              <a:ahLst/>
              <a:cxnLst/>
              <a:rect l="l" t="t" r="r" b="b"/>
              <a:pathLst>
                <a:path w="757745" h="468709">
                  <a:moveTo>
                    <a:pt x="0" y="0"/>
                  </a:moveTo>
                  <a:lnTo>
                    <a:pt x="757745" y="0"/>
                  </a:lnTo>
                  <a:lnTo>
                    <a:pt x="757745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57745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131" y="2871352"/>
            <a:ext cx="1950320" cy="3794688"/>
            <a:chOff x="0" y="0"/>
            <a:chExt cx="757745" cy="14743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57745" cy="1474326"/>
            </a:xfrm>
            <a:custGeom>
              <a:avLst/>
              <a:gdLst/>
              <a:ahLst/>
              <a:cxnLst/>
              <a:rect l="l" t="t" r="r" b="b"/>
              <a:pathLst>
                <a:path w="757745" h="1474326">
                  <a:moveTo>
                    <a:pt x="0" y="0"/>
                  </a:moveTo>
                  <a:lnTo>
                    <a:pt x="757745" y="0"/>
                  </a:lnTo>
                  <a:lnTo>
                    <a:pt x="757745" y="1474326"/>
                  </a:lnTo>
                  <a:lnTo>
                    <a:pt x="0" y="14743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57745" cy="1512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794290" y="5459657"/>
            <a:ext cx="1950320" cy="1206384"/>
            <a:chOff x="0" y="0"/>
            <a:chExt cx="757745" cy="46870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57745" cy="468709"/>
            </a:xfrm>
            <a:custGeom>
              <a:avLst/>
              <a:gdLst/>
              <a:ahLst/>
              <a:cxnLst/>
              <a:rect l="l" t="t" r="r" b="b"/>
              <a:pathLst>
                <a:path w="757745" h="468709">
                  <a:moveTo>
                    <a:pt x="0" y="0"/>
                  </a:moveTo>
                  <a:lnTo>
                    <a:pt x="757745" y="0"/>
                  </a:lnTo>
                  <a:lnTo>
                    <a:pt x="757745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757745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36267" y="589902"/>
            <a:ext cx="8681067" cy="10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38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CUADRO COMPARATIVO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3154" y="2231296"/>
            <a:ext cx="1740538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AUTOR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85741" y="2231296"/>
            <a:ext cx="1942967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CONCEPTO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26582" y="2231296"/>
            <a:ext cx="1942967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SEMEJANZA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7252" y="3284189"/>
            <a:ext cx="1756440" cy="4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61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ELÍAS LARA</a:t>
            </a:r>
          </a:p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-61" normalizeH="0" baseline="0" noProof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17252" y="4477318"/>
            <a:ext cx="1756440" cy="62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61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AYAVIRI GARCÍA DANIEL</a:t>
            </a:r>
          </a:p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-61" normalizeH="0" baseline="0" noProof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17252" y="5614457"/>
            <a:ext cx="1756440" cy="94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PAULINO AGUAYO CABALLERO</a:t>
            </a:r>
          </a:p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67" b="1" i="0" u="none" strike="noStrike" kern="1200" cap="none" spc="-68" normalizeH="0" baseline="0" noProof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853664" y="2994352"/>
            <a:ext cx="1797375" cy="95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Define a la contabilidad como la disciplina que enseña las normas y procedimientos para analizar, clasificar y registrar las operaciones efectuadas por entidades económicas integradas por un solo individuo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83279" y="4242148"/>
            <a:ext cx="1772342" cy="975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Define a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contabilidad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como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ciencia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y/o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técnica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que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enseña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clasificar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y registrar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todas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las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transacciones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financieras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un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negocio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o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empresa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para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proporcionar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informes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que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sirven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base para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toma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decisiones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sobre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actividad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26582" y="4328230"/>
            <a:ext cx="1797375" cy="93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2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Pues esta es la disciplina que se encarga de identificar,registrar, clasificar,resumir e interpretar las operaciones financieras de una entidad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04196" y="5514736"/>
            <a:ext cx="1908383" cy="111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Define a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contabilidad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como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una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serie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procesos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financieros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,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independientemente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del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tipo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entidad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económica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, para registrar las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operaciones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económicas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con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finalidad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emitir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estados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financieros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y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esa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forma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tomar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decisiones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que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permitan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alcanzar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los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objetivos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entidad</a:t>
            </a:r>
            <a:endParaRPr kumimoji="0" lang="en-US" sz="802" b="0" i="0" u="none" strike="noStrike" kern="1200" cap="none" spc="0" normalizeH="0" baseline="0" noProof="0" dirty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"/>
              <a:ea typeface="Anonymous Pro"/>
              <a:cs typeface="Anonymous Pro"/>
              <a:sym typeface="Anonymou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7252" y="1960720"/>
            <a:ext cx="1763793" cy="692713"/>
            <a:chOff x="0" y="0"/>
            <a:chExt cx="685275" cy="269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5275" cy="269135"/>
            </a:xfrm>
            <a:custGeom>
              <a:avLst/>
              <a:gdLst/>
              <a:ahLst/>
              <a:cxnLst/>
              <a:rect l="l" t="t" r="r" b="b"/>
              <a:pathLst>
                <a:path w="685275" h="269135">
                  <a:moveTo>
                    <a:pt x="0" y="0"/>
                  </a:moveTo>
                  <a:lnTo>
                    <a:pt x="685275" y="0"/>
                  </a:lnTo>
                  <a:lnTo>
                    <a:pt x="68527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8527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77192" y="1960720"/>
            <a:ext cx="1950320" cy="692713"/>
            <a:chOff x="0" y="0"/>
            <a:chExt cx="757745" cy="2691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7745" cy="269135"/>
            </a:xfrm>
            <a:custGeom>
              <a:avLst/>
              <a:gdLst/>
              <a:ahLst/>
              <a:cxnLst/>
              <a:rect l="l" t="t" r="r" b="b"/>
              <a:pathLst>
                <a:path w="757745" h="269135">
                  <a:moveTo>
                    <a:pt x="0" y="0"/>
                  </a:moveTo>
                  <a:lnTo>
                    <a:pt x="757745" y="0"/>
                  </a:lnTo>
                  <a:lnTo>
                    <a:pt x="75774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5774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26582" y="1960720"/>
            <a:ext cx="1950320" cy="692713"/>
            <a:chOff x="0" y="0"/>
            <a:chExt cx="757745" cy="269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7745" cy="269135"/>
            </a:xfrm>
            <a:custGeom>
              <a:avLst/>
              <a:gdLst/>
              <a:ahLst/>
              <a:cxnLst/>
              <a:rect l="l" t="t" r="r" b="b"/>
              <a:pathLst>
                <a:path w="757745" h="269135">
                  <a:moveTo>
                    <a:pt x="0" y="0"/>
                  </a:moveTo>
                  <a:lnTo>
                    <a:pt x="757745" y="0"/>
                  </a:lnTo>
                  <a:lnTo>
                    <a:pt x="757745" y="269135"/>
                  </a:lnTo>
                  <a:lnTo>
                    <a:pt x="0" y="26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57745" cy="307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77192" y="2871352"/>
            <a:ext cx="1950320" cy="1206384"/>
            <a:chOff x="0" y="0"/>
            <a:chExt cx="757745" cy="468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7745" cy="468709"/>
            </a:xfrm>
            <a:custGeom>
              <a:avLst/>
              <a:gdLst/>
              <a:ahLst/>
              <a:cxnLst/>
              <a:rect l="l" t="t" r="r" b="b"/>
              <a:pathLst>
                <a:path w="757745" h="468709">
                  <a:moveTo>
                    <a:pt x="0" y="0"/>
                  </a:moveTo>
                  <a:lnTo>
                    <a:pt x="757745" y="0"/>
                  </a:lnTo>
                  <a:lnTo>
                    <a:pt x="757745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57745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252" y="2871352"/>
            <a:ext cx="1764391" cy="1206384"/>
            <a:chOff x="0" y="0"/>
            <a:chExt cx="685507" cy="4687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5507" cy="468709"/>
            </a:xfrm>
            <a:custGeom>
              <a:avLst/>
              <a:gdLst/>
              <a:ahLst/>
              <a:cxnLst/>
              <a:rect l="l" t="t" r="r" b="b"/>
              <a:pathLst>
                <a:path w="685507" h="468709">
                  <a:moveTo>
                    <a:pt x="0" y="0"/>
                  </a:moveTo>
                  <a:lnTo>
                    <a:pt x="685507" y="0"/>
                  </a:lnTo>
                  <a:lnTo>
                    <a:pt x="685507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85507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7252" y="4164494"/>
            <a:ext cx="1772342" cy="1206384"/>
            <a:chOff x="0" y="0"/>
            <a:chExt cx="688597" cy="4687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8597" cy="468709"/>
            </a:xfrm>
            <a:custGeom>
              <a:avLst/>
              <a:gdLst/>
              <a:ahLst/>
              <a:cxnLst/>
              <a:rect l="l" t="t" r="r" b="b"/>
              <a:pathLst>
                <a:path w="688597" h="468709">
                  <a:moveTo>
                    <a:pt x="0" y="0"/>
                  </a:moveTo>
                  <a:lnTo>
                    <a:pt x="688597" y="0"/>
                  </a:lnTo>
                  <a:lnTo>
                    <a:pt x="688597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88597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85741" y="4164494"/>
            <a:ext cx="1950320" cy="1206384"/>
            <a:chOff x="0" y="0"/>
            <a:chExt cx="757745" cy="4687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7745" cy="468709"/>
            </a:xfrm>
            <a:custGeom>
              <a:avLst/>
              <a:gdLst/>
              <a:ahLst/>
              <a:cxnLst/>
              <a:rect l="l" t="t" r="r" b="b"/>
              <a:pathLst>
                <a:path w="757745" h="468709">
                  <a:moveTo>
                    <a:pt x="0" y="0"/>
                  </a:moveTo>
                  <a:lnTo>
                    <a:pt x="757745" y="0"/>
                  </a:lnTo>
                  <a:lnTo>
                    <a:pt x="757745" y="468709"/>
                  </a:lnTo>
                  <a:lnTo>
                    <a:pt x="0" y="468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57745" cy="50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835131" y="2871352"/>
            <a:ext cx="1950320" cy="2499526"/>
            <a:chOff x="0" y="0"/>
            <a:chExt cx="757745" cy="9711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57745" cy="971125"/>
            </a:xfrm>
            <a:custGeom>
              <a:avLst/>
              <a:gdLst/>
              <a:ahLst/>
              <a:cxnLst/>
              <a:rect l="l" t="t" r="r" b="b"/>
              <a:pathLst>
                <a:path w="757745" h="971125">
                  <a:moveTo>
                    <a:pt x="0" y="0"/>
                  </a:moveTo>
                  <a:lnTo>
                    <a:pt x="757745" y="0"/>
                  </a:lnTo>
                  <a:lnTo>
                    <a:pt x="757745" y="971125"/>
                  </a:lnTo>
                  <a:lnTo>
                    <a:pt x="0" y="9711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B2C1B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57745" cy="100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just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36267" y="589902"/>
            <a:ext cx="8681067" cy="10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38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CUADRO COMPARATIVO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3154" y="2231296"/>
            <a:ext cx="1740538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AUTOR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85741" y="2231296"/>
            <a:ext cx="1942967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CONCEPTO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26582" y="2231296"/>
            <a:ext cx="1942967" cy="26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67" b="1" i="0" u="none" strike="noStrike" kern="1200" cap="none" spc="-68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SEMEJANZA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7252" y="3184176"/>
            <a:ext cx="1756440" cy="62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61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CÉSAR CERVANTES</a:t>
            </a:r>
          </a:p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-61" normalizeH="0" baseline="0" noProof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52933" y="4411111"/>
            <a:ext cx="1756440" cy="62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61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 Bold"/>
                <a:ea typeface="Anonymous Pro Bold"/>
                <a:cs typeface="Anonymous Pro Bold"/>
                <a:sym typeface="Anonymous Pro Bold"/>
              </a:rPr>
              <a:t>FRANCISCO VILLANUEVA</a:t>
            </a:r>
          </a:p>
          <a:p>
            <a:pPr marL="0" marR="0" lvl="0" indent="0" algn="ctr" defTabSz="914400" rtl="0" eaLnBrk="1" fontAlgn="auto" latinLnBrk="0" hangingPunct="1">
              <a:lnSpc>
                <a:spcPts val="16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-61" normalizeH="0" baseline="0" noProof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83471" y="2877592"/>
            <a:ext cx="1937762" cy="123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Define a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contabilidad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como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una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serie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procesos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financieros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,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independientemente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del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tipo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entidad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económica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, para registrar las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operaciones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económicas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con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finalidad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emitir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estados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financieros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y de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esa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forma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tomar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decisiones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que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permitan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alcanzar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los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objetivos</a:t>
            </a:r>
            <a:r>
              <a:rPr kumimoji="0" lang="en-US" sz="802" b="0" i="0" u="none" strike="noStrike" kern="1200" cap="none" spc="0" normalizeH="0" baseline="0" noProof="0" dirty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 de la </a:t>
            </a:r>
            <a:r>
              <a:rPr kumimoji="0" lang="en-US" sz="802" b="0" i="0" u="none" strike="noStrike" kern="1200" cap="none" spc="0" normalizeH="0" baseline="0" noProof="0" dirty="0" err="1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entidad</a:t>
            </a:r>
            <a:endParaRPr kumimoji="0" lang="en-US" sz="802" b="0" i="0" u="none" strike="noStrike" kern="1200" cap="none" spc="0" normalizeH="0" baseline="0" noProof="0" dirty="0">
              <a:ln>
                <a:noFill/>
              </a:ln>
              <a:solidFill>
                <a:srgbClr val="4B2C1B"/>
              </a:solidFill>
              <a:effectLst/>
              <a:uLnTx/>
              <a:uFillTx/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785741" y="4269269"/>
            <a:ext cx="1973759" cy="82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Define la contabilidad como un sistema que se encarga de recopilar, clasificar, registrar, resumir e interpretar información financiera para la toma de decisiones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76800" y="3684303"/>
            <a:ext cx="1797375" cy="93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2" b="0" i="0" u="none" strike="noStrike" kern="1200" cap="none" spc="0" normalizeH="0" baseline="0" noProof="0">
                <a:ln>
                  <a:noFill/>
                </a:ln>
                <a:solidFill>
                  <a:srgbClr val="4B2C1B"/>
                </a:solidFill>
                <a:effectLst/>
                <a:uLnTx/>
                <a:uFillTx/>
                <a:latin typeface="Anonymous Pro"/>
                <a:ea typeface="Anonymous Pro"/>
                <a:cs typeface="Anonymous Pro"/>
                <a:sym typeface="Anonymous Pro"/>
              </a:rPr>
              <a:t>Pues esta es la disciplina que se encarga de identificar,registrar, clasificar,resumir e interpretar las operaciones financieras de una entidad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077" y="3569210"/>
            <a:ext cx="1428330" cy="1647123"/>
            <a:chOff x="0" y="0"/>
            <a:chExt cx="1222035" cy="1409229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9CCEE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5742" y="3898435"/>
            <a:ext cx="1322497" cy="11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Controlados por la entidad.</a:t>
            </a: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Resultado de eventos pasados.</a:t>
            </a: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Beneficios económicos futuros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81213" y="3569210"/>
            <a:ext cx="1428330" cy="1647123"/>
            <a:chOff x="0" y="0"/>
            <a:chExt cx="1222035" cy="1409229"/>
          </a:xfrm>
        </p:grpSpPr>
        <p:sp>
          <p:nvSpPr>
            <p:cNvPr id="8" name="Freeform 8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CCE3B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95781" y="3792390"/>
            <a:ext cx="1410315" cy="11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Según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su </a:t>
            </a: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liquides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corrientes</a:t>
            </a:r>
            <a:endParaRPr kumimoji="0" lang="en-US" sz="113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"/>
              <a:ea typeface="Futura"/>
              <a:cs typeface="Futura"/>
              <a:sym typeface="Futura"/>
            </a:endParaRPr>
          </a:p>
          <a:p>
            <a:pPr marL="0" marR="0" lvl="0" indent="0" algn="ctr" defTabSz="914400" rtl="0" eaLnBrk="1" fontAlgn="auto" latinLnBrk="0" hangingPunct="1">
              <a:lnSpc>
                <a:spcPts val="16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no </a:t>
            </a:r>
            <a:r>
              <a:rPr kumimoji="0" lang="en-US" sz="12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corrientes</a:t>
            </a:r>
            <a:endParaRPr kumimoji="0" lang="en-US" sz="123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"/>
              <a:ea typeface="Futura"/>
              <a:cs typeface="Futura"/>
              <a:sym typeface="Futura"/>
            </a:endParaRP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Según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su </a:t>
            </a: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naturaleza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tangibles</a:t>
            </a:r>
          </a:p>
          <a:p>
            <a:pPr marL="0" marR="0" lvl="0" indent="0" algn="ctr" defTabSz="914400" rtl="0" eaLnBrk="1" fontAlgn="auto" latinLnBrk="0" hangingPunct="1">
              <a:lnSpc>
                <a:spcPts val="14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13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tangibles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6990" y="2896913"/>
            <a:ext cx="1559387" cy="508726"/>
            <a:chOff x="0" y="0"/>
            <a:chExt cx="2079183" cy="678301"/>
          </a:xfrm>
        </p:grpSpPr>
        <p:sp>
          <p:nvSpPr>
            <p:cNvPr id="13" name="AutoShape 13"/>
            <p:cNvSpPr/>
            <p:nvPr/>
          </p:nvSpPr>
          <p:spPr>
            <a:xfrm>
              <a:off x="19050" y="259"/>
              <a:ext cx="0" cy="677619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2045062" y="424"/>
              <a:ext cx="15076" cy="67745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403199" y="3347418"/>
            <a:ext cx="1151421" cy="560542"/>
            <a:chOff x="0" y="0"/>
            <a:chExt cx="1535228" cy="747390"/>
          </a:xfrm>
        </p:grpSpPr>
        <p:sp>
          <p:nvSpPr>
            <p:cNvPr id="16" name="Freeform 16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04531" y="3510414"/>
            <a:ext cx="1738936" cy="17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CARACTERISTICAS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919667" y="3347418"/>
            <a:ext cx="1151421" cy="560542"/>
            <a:chOff x="0" y="0"/>
            <a:chExt cx="1535228" cy="747390"/>
          </a:xfrm>
        </p:grpSpPr>
        <p:sp>
          <p:nvSpPr>
            <p:cNvPr id="20" name="Freeform 20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983119" y="3472156"/>
            <a:ext cx="1087969" cy="31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1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CLASIFICACION DE ACTIVO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409567" y="3569210"/>
            <a:ext cx="1428330" cy="1647123"/>
            <a:chOff x="0" y="0"/>
            <a:chExt cx="1222035" cy="1409229"/>
          </a:xfrm>
        </p:grpSpPr>
        <p:sp>
          <p:nvSpPr>
            <p:cNvPr id="24" name="Freeform 24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EEC1D3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471687" y="3898435"/>
            <a:ext cx="1271197" cy="102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Obligación presente</a:t>
            </a:r>
          </a:p>
          <a:p>
            <a:pPr marL="0" marR="0" lvl="0" indent="0" algn="ctr" defTabSz="914400" rtl="0" eaLnBrk="1" fontAlgn="auto" latinLnBrk="0" hangingPunct="1">
              <a:lnSpc>
                <a:spcPts val="16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Resultado de eventos pasados</a:t>
            </a:r>
          </a:p>
          <a:p>
            <a:pPr marL="0" marR="0" lvl="0" indent="0" algn="ctr" defTabSz="914400" rtl="0" eaLnBrk="1" fontAlgn="auto" latinLnBrk="0" hangingPunct="1">
              <a:lnSpc>
                <a:spcPts val="16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Salida de recursos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915703" y="3569210"/>
            <a:ext cx="1428330" cy="1647123"/>
            <a:chOff x="0" y="0"/>
            <a:chExt cx="1222035" cy="1409229"/>
          </a:xfrm>
        </p:grpSpPr>
        <p:sp>
          <p:nvSpPr>
            <p:cNvPr id="29" name="Freeform 29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FDECA8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4922633" y="3965110"/>
            <a:ext cx="1378014" cy="73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 corrientes</a:t>
            </a:r>
          </a:p>
          <a:p>
            <a:pPr marL="0" marR="0" lvl="0" indent="0" algn="ctr" defTabSz="914400" rtl="0" eaLnBrk="1" fontAlgn="auto" latinLnBrk="0" hangingPunct="1">
              <a:lnSpc>
                <a:spcPts val="14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 no corrientes</a:t>
            </a:r>
          </a:p>
          <a:p>
            <a:pPr marL="0" marR="0" lvl="0" indent="0" algn="ctr" defTabSz="914400" rtl="0" eaLnBrk="1" fontAlgn="auto" latinLnBrk="0" hangingPunct="1">
              <a:lnSpc>
                <a:spcPts val="14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 financieros</a:t>
            </a:r>
          </a:p>
          <a:p>
            <a:pPr marL="0" marR="0" lvl="0" indent="0" algn="ctr" defTabSz="914400" rtl="0" eaLnBrk="1" fontAlgn="auto" latinLnBrk="0" hangingPunct="1">
              <a:lnSpc>
                <a:spcPts val="14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 comerciales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571492" y="3337893"/>
            <a:ext cx="1151421" cy="560542"/>
            <a:chOff x="0" y="0"/>
            <a:chExt cx="1535228" cy="747390"/>
          </a:xfrm>
        </p:grpSpPr>
        <p:sp>
          <p:nvSpPr>
            <p:cNvPr id="34" name="Freeform 34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3356024" y="3510414"/>
            <a:ext cx="1502523" cy="17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CARACTERISTICAS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064490" y="3347418"/>
            <a:ext cx="1151421" cy="560542"/>
            <a:chOff x="0" y="0"/>
            <a:chExt cx="1535228" cy="747390"/>
          </a:xfrm>
        </p:grpSpPr>
        <p:sp>
          <p:nvSpPr>
            <p:cNvPr id="38" name="Freeform 38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40"/>
          <p:cNvSpPr txBox="1"/>
          <p:nvPr/>
        </p:nvSpPr>
        <p:spPr>
          <a:xfrm>
            <a:off x="5124450" y="3457189"/>
            <a:ext cx="1038608" cy="31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1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CLASIFICACION DE PASIVO</a:t>
            </a:r>
          </a:p>
        </p:txBody>
      </p:sp>
      <p:sp>
        <p:nvSpPr>
          <p:cNvPr id="41" name="AutoShape 41"/>
          <p:cNvSpPr/>
          <p:nvPr/>
        </p:nvSpPr>
        <p:spPr>
          <a:xfrm flipH="1">
            <a:off x="7197113" y="2844646"/>
            <a:ext cx="24720" cy="72456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2" name="Group 42"/>
          <p:cNvGrpSpPr/>
          <p:nvPr/>
        </p:nvGrpSpPr>
        <p:grpSpPr>
          <a:xfrm>
            <a:off x="6544058" y="3569210"/>
            <a:ext cx="1428330" cy="1647123"/>
            <a:chOff x="0" y="0"/>
            <a:chExt cx="1222035" cy="1409229"/>
          </a:xfrm>
        </p:grpSpPr>
        <p:sp>
          <p:nvSpPr>
            <p:cNvPr id="43" name="Freeform 43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D3BDFD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6515483" y="3849540"/>
            <a:ext cx="1386119" cy="11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Representa la inversión de los propietarios</a:t>
            </a:r>
          </a:p>
          <a:p>
            <a:pPr marL="0" marR="0" lvl="0" indent="0" algn="ctr" defTabSz="914400" rtl="0" eaLnBrk="1" fontAlgn="auto" latinLnBrk="0" hangingPunct="1">
              <a:lnSpc>
                <a:spcPts val="13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Refleja las ganancias acumuladas</a:t>
            </a:r>
          </a:p>
          <a:p>
            <a:pPr marL="0" marR="0" lvl="0" indent="0" algn="ctr" defTabSz="914400" rtl="0" eaLnBrk="1" fontAlgn="auto" latinLnBrk="0" hangingPunct="1">
              <a:lnSpc>
                <a:spcPts val="13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Absorbe las pérdidas</a:t>
            </a:r>
          </a:p>
          <a:p>
            <a:pPr marL="0" marR="0" lvl="0" indent="0" algn="ctr" defTabSz="914400" rtl="0" eaLnBrk="1" fontAlgn="auto" latinLnBrk="0" hangingPunct="1">
              <a:lnSpc>
                <a:spcPts val="13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No representa una obligación con terceros</a:t>
            </a:r>
          </a:p>
        </p:txBody>
      </p:sp>
      <p:sp>
        <p:nvSpPr>
          <p:cNvPr id="47" name="AutoShape 47"/>
          <p:cNvSpPr/>
          <p:nvPr/>
        </p:nvSpPr>
        <p:spPr>
          <a:xfrm flipH="1">
            <a:off x="8696459" y="2844770"/>
            <a:ext cx="44883" cy="6658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8050193" y="3569210"/>
            <a:ext cx="1428330" cy="1647123"/>
            <a:chOff x="0" y="0"/>
            <a:chExt cx="1222035" cy="1409229"/>
          </a:xfrm>
        </p:grpSpPr>
        <p:sp>
          <p:nvSpPr>
            <p:cNvPr id="49" name="Freeform 49"/>
            <p:cNvSpPr/>
            <p:nvPr/>
          </p:nvSpPr>
          <p:spPr>
            <a:xfrm>
              <a:off x="38100" y="44450"/>
              <a:ext cx="1185205" cy="1364778"/>
            </a:xfrm>
            <a:custGeom>
              <a:avLst/>
              <a:gdLst/>
              <a:ahLst/>
              <a:cxnLst/>
              <a:rect l="l" t="t" r="r" b="b"/>
              <a:pathLst>
                <a:path w="1185205" h="1364778">
                  <a:moveTo>
                    <a:pt x="2540" y="1334298"/>
                  </a:moveTo>
                  <a:cubicBezTo>
                    <a:pt x="0" y="1343188"/>
                    <a:pt x="5080" y="1349538"/>
                    <a:pt x="11115" y="1350809"/>
                  </a:cubicBezTo>
                  <a:cubicBezTo>
                    <a:pt x="17946" y="1352078"/>
                    <a:pt x="23922" y="1352078"/>
                    <a:pt x="30753" y="1352078"/>
                  </a:cubicBezTo>
                  <a:cubicBezTo>
                    <a:pt x="58076" y="1353348"/>
                    <a:pt x="85399" y="1353348"/>
                    <a:pt x="113575" y="1354619"/>
                  </a:cubicBezTo>
                  <a:cubicBezTo>
                    <a:pt x="128944" y="1355888"/>
                    <a:pt x="144313" y="1357159"/>
                    <a:pt x="158828" y="1358428"/>
                  </a:cubicBezTo>
                  <a:cubicBezTo>
                    <a:pt x="184443" y="1359698"/>
                    <a:pt x="209205" y="1359698"/>
                    <a:pt x="234820" y="1360969"/>
                  </a:cubicBezTo>
                  <a:cubicBezTo>
                    <a:pt x="245066" y="1360969"/>
                    <a:pt x="254458" y="1360969"/>
                    <a:pt x="264704" y="1359698"/>
                  </a:cubicBezTo>
                  <a:cubicBezTo>
                    <a:pt x="268973" y="1359698"/>
                    <a:pt x="274096" y="1358428"/>
                    <a:pt x="278365" y="1358428"/>
                  </a:cubicBezTo>
                  <a:cubicBezTo>
                    <a:pt x="295442" y="1359698"/>
                    <a:pt x="636976" y="1350809"/>
                    <a:pt x="654053" y="1352078"/>
                  </a:cubicBezTo>
                  <a:cubicBezTo>
                    <a:pt x="677960" y="1353348"/>
                    <a:pt x="743705" y="1353348"/>
                    <a:pt x="767613" y="1353348"/>
                  </a:cubicBezTo>
                  <a:cubicBezTo>
                    <a:pt x="777005" y="1353348"/>
                    <a:pt x="785543" y="1352078"/>
                    <a:pt x="794935" y="1352078"/>
                  </a:cubicBezTo>
                  <a:lnTo>
                    <a:pt x="841043" y="1355888"/>
                  </a:lnTo>
                  <a:cubicBezTo>
                    <a:pt x="874342" y="1358428"/>
                    <a:pt x="906788" y="1355888"/>
                    <a:pt x="940087" y="1359698"/>
                  </a:cubicBezTo>
                  <a:cubicBezTo>
                    <a:pt x="995587" y="1364778"/>
                    <a:pt x="1051940" y="1358428"/>
                    <a:pt x="1120435" y="1363509"/>
                  </a:cubicBezTo>
                  <a:cubicBezTo>
                    <a:pt x="1140755" y="1364778"/>
                    <a:pt x="1161075" y="1363509"/>
                    <a:pt x="1183935" y="1363509"/>
                  </a:cubicBezTo>
                  <a:lnTo>
                    <a:pt x="1183935" y="1303819"/>
                  </a:lnTo>
                  <a:cubicBezTo>
                    <a:pt x="1182665" y="1246570"/>
                    <a:pt x="1181395" y="1198260"/>
                    <a:pt x="1181395" y="1146929"/>
                  </a:cubicBezTo>
                  <a:cubicBezTo>
                    <a:pt x="1181395" y="1087547"/>
                    <a:pt x="1185205" y="1027158"/>
                    <a:pt x="1178855" y="967776"/>
                  </a:cubicBezTo>
                  <a:cubicBezTo>
                    <a:pt x="1171235" y="928524"/>
                    <a:pt x="1159805" y="154542"/>
                    <a:pt x="1159805" y="115290"/>
                  </a:cubicBezTo>
                  <a:cubicBezTo>
                    <a:pt x="1157265" y="88115"/>
                    <a:pt x="1155995" y="59934"/>
                    <a:pt x="1153455" y="32759"/>
                  </a:cubicBezTo>
                  <a:cubicBezTo>
                    <a:pt x="1153455" y="24707"/>
                    <a:pt x="1152185" y="16655"/>
                    <a:pt x="1150915" y="6350"/>
                  </a:cubicBezTo>
                  <a:cubicBezTo>
                    <a:pt x="1140755" y="3810"/>
                    <a:pt x="1131865" y="2540"/>
                    <a:pt x="1121705" y="1270"/>
                  </a:cubicBezTo>
                  <a:cubicBezTo>
                    <a:pt x="1114085" y="0"/>
                    <a:pt x="1106465" y="1270"/>
                    <a:pt x="1100115" y="1270"/>
                  </a:cubicBezTo>
                  <a:lnTo>
                    <a:pt x="6846" y="6350"/>
                  </a:lnTo>
                  <a:lnTo>
                    <a:pt x="2540" y="1334298"/>
                  </a:lnTo>
                  <a:close/>
                </a:path>
              </a:pathLst>
            </a:custGeom>
            <a:solidFill>
              <a:srgbClr val="F3BA92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11430" y="16510"/>
              <a:ext cx="1161075" cy="1354619"/>
            </a:xfrm>
            <a:custGeom>
              <a:avLst/>
              <a:gdLst/>
              <a:ahLst/>
              <a:cxnLst/>
              <a:rect l="l" t="t" r="r" b="b"/>
              <a:pathLst>
                <a:path w="1161075" h="1354619">
                  <a:moveTo>
                    <a:pt x="1161075" y="1354619"/>
                  </a:moveTo>
                  <a:lnTo>
                    <a:pt x="0" y="1346999"/>
                  </a:lnTo>
                  <a:lnTo>
                    <a:pt x="0" y="481406"/>
                  </a:lnTo>
                  <a:lnTo>
                    <a:pt x="7620" y="20320"/>
                  </a:lnTo>
                  <a:lnTo>
                    <a:pt x="573993" y="0"/>
                  </a:lnTo>
                  <a:lnTo>
                    <a:pt x="1139486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-3810" y="0"/>
              <a:ext cx="1190285" cy="1381288"/>
            </a:xfrm>
            <a:custGeom>
              <a:avLst/>
              <a:gdLst/>
              <a:ahLst/>
              <a:cxnLst/>
              <a:rect l="l" t="t" r="r" b="b"/>
              <a:pathLst>
                <a:path w="1190285" h="1381288">
                  <a:moveTo>
                    <a:pt x="1155995" y="21590"/>
                  </a:moveTo>
                  <a:cubicBezTo>
                    <a:pt x="1157265" y="34290"/>
                    <a:pt x="1157265" y="44450"/>
                    <a:pt x="1158535" y="54060"/>
                  </a:cubicBezTo>
                  <a:cubicBezTo>
                    <a:pt x="1161075" y="81235"/>
                    <a:pt x="1162345" y="109416"/>
                    <a:pt x="1164885" y="136591"/>
                  </a:cubicBezTo>
                  <a:cubicBezTo>
                    <a:pt x="1164885" y="175843"/>
                    <a:pt x="1177585" y="949825"/>
                    <a:pt x="1183935" y="989077"/>
                  </a:cubicBezTo>
                  <a:cubicBezTo>
                    <a:pt x="1190285" y="1048459"/>
                    <a:pt x="1186475" y="1108848"/>
                    <a:pt x="1186475" y="1168230"/>
                  </a:cubicBezTo>
                  <a:cubicBezTo>
                    <a:pt x="1186475" y="1220567"/>
                    <a:pt x="1187745" y="1268878"/>
                    <a:pt x="1189015" y="1320328"/>
                  </a:cubicBezTo>
                  <a:lnTo>
                    <a:pt x="1189015" y="1380019"/>
                  </a:lnTo>
                  <a:cubicBezTo>
                    <a:pt x="1166155" y="1380019"/>
                    <a:pt x="1145835" y="1381288"/>
                    <a:pt x="1125515" y="1380019"/>
                  </a:cubicBezTo>
                  <a:cubicBezTo>
                    <a:pt x="1069089" y="1374938"/>
                    <a:pt x="1012736" y="1381288"/>
                    <a:pt x="957236" y="1376209"/>
                  </a:cubicBezTo>
                  <a:cubicBezTo>
                    <a:pt x="923937" y="1372398"/>
                    <a:pt x="891491" y="1374938"/>
                    <a:pt x="858191" y="1372398"/>
                  </a:cubicBezTo>
                  <a:lnTo>
                    <a:pt x="812084" y="1368588"/>
                  </a:lnTo>
                  <a:cubicBezTo>
                    <a:pt x="802692" y="1368588"/>
                    <a:pt x="794154" y="1369859"/>
                    <a:pt x="784762" y="1369859"/>
                  </a:cubicBezTo>
                  <a:cubicBezTo>
                    <a:pt x="760854" y="1368588"/>
                    <a:pt x="695109" y="1369859"/>
                    <a:pt x="671201" y="1368588"/>
                  </a:cubicBezTo>
                  <a:cubicBezTo>
                    <a:pt x="654125" y="1367319"/>
                    <a:pt x="312591" y="1376209"/>
                    <a:pt x="295514" y="1374938"/>
                  </a:cubicBezTo>
                  <a:cubicBezTo>
                    <a:pt x="291245" y="1374938"/>
                    <a:pt x="286122" y="1376209"/>
                    <a:pt x="281853" y="1376209"/>
                  </a:cubicBezTo>
                  <a:cubicBezTo>
                    <a:pt x="271607" y="1376209"/>
                    <a:pt x="262215" y="1377478"/>
                    <a:pt x="251968" y="1377478"/>
                  </a:cubicBezTo>
                  <a:cubicBezTo>
                    <a:pt x="226353" y="1377478"/>
                    <a:pt x="201592" y="1376209"/>
                    <a:pt x="175977" y="1374938"/>
                  </a:cubicBezTo>
                  <a:cubicBezTo>
                    <a:pt x="160608" y="1373669"/>
                    <a:pt x="145239" y="1372398"/>
                    <a:pt x="130724" y="1371128"/>
                  </a:cubicBezTo>
                  <a:cubicBezTo>
                    <a:pt x="103401" y="1369859"/>
                    <a:pt x="76078" y="1368588"/>
                    <a:pt x="47902" y="1368588"/>
                  </a:cubicBezTo>
                  <a:cubicBezTo>
                    <a:pt x="38100" y="1368588"/>
                    <a:pt x="29210" y="1368588"/>
                    <a:pt x="19050" y="1367319"/>
                  </a:cubicBezTo>
                  <a:cubicBezTo>
                    <a:pt x="10160" y="1366048"/>
                    <a:pt x="5080" y="1359698"/>
                    <a:pt x="7620" y="1350809"/>
                  </a:cubicBezTo>
                  <a:cubicBezTo>
                    <a:pt x="16510" y="1319202"/>
                    <a:pt x="12700" y="1294040"/>
                    <a:pt x="11430" y="1267871"/>
                  </a:cubicBezTo>
                  <a:cubicBezTo>
                    <a:pt x="10160" y="1214528"/>
                    <a:pt x="6350" y="1162191"/>
                    <a:pt x="7620" y="1108848"/>
                  </a:cubicBezTo>
                  <a:cubicBezTo>
                    <a:pt x="5080" y="1042421"/>
                    <a:pt x="0" y="220128"/>
                    <a:pt x="7620" y="152694"/>
                  </a:cubicBezTo>
                  <a:cubicBezTo>
                    <a:pt x="8890" y="139610"/>
                    <a:pt x="7620" y="125520"/>
                    <a:pt x="8890" y="112435"/>
                  </a:cubicBezTo>
                  <a:cubicBezTo>
                    <a:pt x="10160" y="91299"/>
                    <a:pt x="12700" y="6815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4733" y="30480"/>
                    <a:pt x="68394" y="29210"/>
                  </a:cubicBezTo>
                  <a:cubicBezTo>
                    <a:pt x="91448" y="25400"/>
                    <a:pt x="114501" y="22860"/>
                    <a:pt x="138408" y="20320"/>
                  </a:cubicBezTo>
                  <a:cubicBezTo>
                    <a:pt x="154631" y="17780"/>
                    <a:pt x="170854" y="16510"/>
                    <a:pt x="186223" y="13970"/>
                  </a:cubicBezTo>
                  <a:cubicBezTo>
                    <a:pt x="201592" y="11430"/>
                    <a:pt x="217815" y="8890"/>
                    <a:pt x="233184" y="8890"/>
                  </a:cubicBezTo>
                  <a:cubicBezTo>
                    <a:pt x="250261" y="7620"/>
                    <a:pt x="267338" y="10160"/>
                    <a:pt x="284414" y="8890"/>
                  </a:cubicBezTo>
                  <a:cubicBezTo>
                    <a:pt x="305760" y="8890"/>
                    <a:pt x="692547" y="6350"/>
                    <a:pt x="713893" y="5080"/>
                  </a:cubicBezTo>
                  <a:cubicBezTo>
                    <a:pt x="734385" y="3810"/>
                    <a:pt x="754877" y="2540"/>
                    <a:pt x="776223" y="2540"/>
                  </a:cubicBezTo>
                  <a:cubicBezTo>
                    <a:pt x="811230" y="1270"/>
                    <a:pt x="845384" y="0"/>
                    <a:pt x="880391" y="0"/>
                  </a:cubicBezTo>
                  <a:cubicBezTo>
                    <a:pt x="894906" y="0"/>
                    <a:pt x="910275" y="2540"/>
                    <a:pt x="924791" y="2540"/>
                  </a:cubicBezTo>
                  <a:cubicBezTo>
                    <a:pt x="964921" y="3810"/>
                    <a:pt x="1005905" y="5080"/>
                    <a:pt x="1046035" y="7620"/>
                  </a:cubicBezTo>
                  <a:cubicBezTo>
                    <a:pt x="1067381" y="8890"/>
                    <a:pt x="1088727" y="12700"/>
                    <a:pt x="1110073" y="16510"/>
                  </a:cubicBezTo>
                  <a:lnTo>
                    <a:pt x="1125515" y="16510"/>
                  </a:lnTo>
                  <a:cubicBezTo>
                    <a:pt x="1136945" y="17780"/>
                    <a:pt x="1145835" y="20320"/>
                    <a:pt x="1155995" y="21590"/>
                  </a:cubicBezTo>
                  <a:close/>
                  <a:moveTo>
                    <a:pt x="1166155" y="1363509"/>
                  </a:moveTo>
                  <a:cubicBezTo>
                    <a:pt x="1167425" y="1346998"/>
                    <a:pt x="1168695" y="1334298"/>
                    <a:pt x="1168695" y="1321598"/>
                  </a:cubicBezTo>
                  <a:cubicBezTo>
                    <a:pt x="1167425" y="1263846"/>
                    <a:pt x="1166155" y="1210502"/>
                    <a:pt x="1166155" y="1153133"/>
                  </a:cubicBezTo>
                  <a:cubicBezTo>
                    <a:pt x="1166155" y="1126965"/>
                    <a:pt x="1168695" y="1100796"/>
                    <a:pt x="1167425" y="1074628"/>
                  </a:cubicBezTo>
                  <a:cubicBezTo>
                    <a:pt x="1167425" y="1050472"/>
                    <a:pt x="1166155" y="1025310"/>
                    <a:pt x="1164885" y="1001155"/>
                  </a:cubicBezTo>
                  <a:cubicBezTo>
                    <a:pt x="1159805" y="963915"/>
                    <a:pt x="1148375" y="192954"/>
                    <a:pt x="1148375" y="155714"/>
                  </a:cubicBezTo>
                  <a:cubicBezTo>
                    <a:pt x="1145835" y="124513"/>
                    <a:pt x="1143295" y="92306"/>
                    <a:pt x="1140755" y="61105"/>
                  </a:cubicBezTo>
                  <a:cubicBezTo>
                    <a:pt x="1139485" y="44450"/>
                    <a:pt x="1138215" y="43180"/>
                    <a:pt x="1122026" y="41910"/>
                  </a:cubicBezTo>
                  <a:cubicBezTo>
                    <a:pt x="1119465" y="41910"/>
                    <a:pt x="1117757" y="41910"/>
                    <a:pt x="1115196" y="40640"/>
                  </a:cubicBezTo>
                  <a:cubicBezTo>
                    <a:pt x="1093850" y="36830"/>
                    <a:pt x="1071650" y="31750"/>
                    <a:pt x="1050304" y="30480"/>
                  </a:cubicBezTo>
                  <a:cubicBezTo>
                    <a:pt x="998220" y="26670"/>
                    <a:pt x="945283" y="25400"/>
                    <a:pt x="893199" y="22860"/>
                  </a:cubicBezTo>
                  <a:lnTo>
                    <a:pt x="831723" y="22860"/>
                  </a:lnTo>
                  <a:cubicBezTo>
                    <a:pt x="804400" y="22860"/>
                    <a:pt x="777077" y="22860"/>
                    <a:pt x="750608" y="24130"/>
                  </a:cubicBezTo>
                  <a:cubicBezTo>
                    <a:pt x="727555" y="25400"/>
                    <a:pt x="339060" y="29210"/>
                    <a:pt x="316006" y="29210"/>
                  </a:cubicBezTo>
                  <a:cubicBezTo>
                    <a:pt x="278437" y="29210"/>
                    <a:pt x="240869" y="26670"/>
                    <a:pt x="203300" y="33020"/>
                  </a:cubicBezTo>
                  <a:cubicBezTo>
                    <a:pt x="183662" y="36830"/>
                    <a:pt x="164877" y="36830"/>
                    <a:pt x="146093" y="38100"/>
                  </a:cubicBezTo>
                  <a:cubicBezTo>
                    <a:pt x="113647" y="41910"/>
                    <a:pt x="81201" y="45720"/>
                    <a:pt x="48756" y="50800"/>
                  </a:cubicBezTo>
                  <a:cubicBezTo>
                    <a:pt x="36830" y="50800"/>
                    <a:pt x="34290" y="53053"/>
                    <a:pt x="33020" y="65131"/>
                  </a:cubicBezTo>
                  <a:cubicBezTo>
                    <a:pt x="31750" y="83248"/>
                    <a:pt x="31750" y="101364"/>
                    <a:pt x="30480" y="119481"/>
                  </a:cubicBezTo>
                  <a:cubicBezTo>
                    <a:pt x="29210" y="149675"/>
                    <a:pt x="26670" y="178863"/>
                    <a:pt x="25400" y="209057"/>
                  </a:cubicBezTo>
                  <a:cubicBezTo>
                    <a:pt x="20320" y="241265"/>
                    <a:pt x="26670" y="1028330"/>
                    <a:pt x="29210" y="1060537"/>
                  </a:cubicBezTo>
                  <a:cubicBezTo>
                    <a:pt x="29210" y="1094757"/>
                    <a:pt x="29210" y="1129984"/>
                    <a:pt x="30480" y="1164204"/>
                  </a:cubicBezTo>
                  <a:cubicBezTo>
                    <a:pt x="30480" y="1189366"/>
                    <a:pt x="33020" y="1214528"/>
                    <a:pt x="33020" y="1239690"/>
                  </a:cubicBezTo>
                  <a:cubicBezTo>
                    <a:pt x="33020" y="1266865"/>
                    <a:pt x="33020" y="1294040"/>
                    <a:pt x="31750" y="1321598"/>
                  </a:cubicBezTo>
                  <a:lnTo>
                    <a:pt x="31750" y="1331759"/>
                  </a:lnTo>
                  <a:cubicBezTo>
                    <a:pt x="31750" y="1341919"/>
                    <a:pt x="35560" y="1345729"/>
                    <a:pt x="44450" y="1345729"/>
                  </a:cubicBezTo>
                  <a:cubicBezTo>
                    <a:pt x="56440" y="1345729"/>
                    <a:pt x="68394" y="1346998"/>
                    <a:pt x="79494" y="1346998"/>
                  </a:cubicBezTo>
                  <a:cubicBezTo>
                    <a:pt x="95717" y="1346998"/>
                    <a:pt x="112793" y="1344459"/>
                    <a:pt x="129016" y="1346998"/>
                  </a:cubicBezTo>
                  <a:cubicBezTo>
                    <a:pt x="155485" y="1350809"/>
                    <a:pt x="181954" y="1353348"/>
                    <a:pt x="208423" y="1352079"/>
                  </a:cubicBezTo>
                  <a:cubicBezTo>
                    <a:pt x="225500" y="1350809"/>
                    <a:pt x="241722" y="1353348"/>
                    <a:pt x="258799" y="1353348"/>
                  </a:cubicBezTo>
                  <a:cubicBezTo>
                    <a:pt x="283560" y="1353348"/>
                    <a:pt x="308322" y="1352079"/>
                    <a:pt x="333083" y="1353348"/>
                  </a:cubicBezTo>
                  <a:cubicBezTo>
                    <a:pt x="369798" y="1354619"/>
                    <a:pt x="772808" y="1344459"/>
                    <a:pt x="810377" y="1346998"/>
                  </a:cubicBezTo>
                  <a:cubicBezTo>
                    <a:pt x="826600" y="1348269"/>
                    <a:pt x="842822" y="1349539"/>
                    <a:pt x="858191" y="1349539"/>
                  </a:cubicBezTo>
                  <a:cubicBezTo>
                    <a:pt x="886368" y="1352079"/>
                    <a:pt x="913691" y="1348269"/>
                    <a:pt x="941867" y="1352079"/>
                  </a:cubicBezTo>
                  <a:cubicBezTo>
                    <a:pt x="964921" y="1354619"/>
                    <a:pt x="987974" y="1354619"/>
                    <a:pt x="1011028" y="1357159"/>
                  </a:cubicBezTo>
                  <a:cubicBezTo>
                    <a:pt x="1045181" y="1360969"/>
                    <a:pt x="1079335" y="1363509"/>
                    <a:pt x="1113488" y="1364779"/>
                  </a:cubicBezTo>
                  <a:cubicBezTo>
                    <a:pt x="1128055" y="1364779"/>
                    <a:pt x="1145835" y="1363509"/>
                    <a:pt x="1166155" y="1363509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8108190" y="3791359"/>
            <a:ext cx="1370791" cy="155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Capital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contribuido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"/>
              <a:ea typeface="Futura"/>
              <a:cs typeface="Futura"/>
              <a:sym typeface="Futura"/>
            </a:endParaRP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Capital social</a:t>
            </a: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Aportaciones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para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futuros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aumentos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de capital</a:t>
            </a: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Primas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emision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acciones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Capital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ganado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"/>
              <a:ea typeface="Futura"/>
              <a:cs typeface="Futura"/>
              <a:sym typeface="Futura"/>
            </a:endParaRP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Utilidades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acumuladas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Perdidas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acumuladas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2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"/>
              <a:ea typeface="Futura"/>
              <a:cs typeface="Futura"/>
              <a:sym typeface="Futura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660410" y="3347418"/>
            <a:ext cx="1151421" cy="560542"/>
            <a:chOff x="0" y="0"/>
            <a:chExt cx="1535228" cy="747390"/>
          </a:xfrm>
        </p:grpSpPr>
        <p:sp>
          <p:nvSpPr>
            <p:cNvPr id="54" name="Freeform 54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6" name="TextBox 56"/>
          <p:cNvSpPr txBox="1"/>
          <p:nvPr/>
        </p:nvSpPr>
        <p:spPr>
          <a:xfrm>
            <a:off x="6469397" y="3559685"/>
            <a:ext cx="1455431" cy="17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CARACTERISTICAS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8191223" y="3352860"/>
            <a:ext cx="1151421" cy="560542"/>
            <a:chOff x="0" y="0"/>
            <a:chExt cx="1535228" cy="747390"/>
          </a:xfrm>
        </p:grpSpPr>
        <p:sp>
          <p:nvSpPr>
            <p:cNvPr id="58" name="Freeform 58"/>
            <p:cNvSpPr/>
            <p:nvPr/>
          </p:nvSpPr>
          <p:spPr>
            <a:xfrm rot="258362">
              <a:off x="13338" y="56052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2000"/>
                  </a:lnTo>
                  <a:lnTo>
                    <a:pt x="0" y="4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258362">
              <a:off x="13338" y="279338"/>
              <a:ext cx="1508552" cy="411999"/>
            </a:xfrm>
            <a:custGeom>
              <a:avLst/>
              <a:gdLst/>
              <a:ahLst/>
              <a:cxnLst/>
              <a:rect l="l" t="t" r="r" b="b"/>
              <a:pathLst>
                <a:path w="1508552" h="411999">
                  <a:moveTo>
                    <a:pt x="0" y="0"/>
                  </a:moveTo>
                  <a:lnTo>
                    <a:pt x="1508552" y="0"/>
                  </a:lnTo>
                  <a:lnTo>
                    <a:pt x="1508552" y="411999"/>
                  </a:lnTo>
                  <a:lnTo>
                    <a:pt x="0" y="41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0" name="TextBox 60"/>
          <p:cNvSpPr txBox="1"/>
          <p:nvPr/>
        </p:nvSpPr>
        <p:spPr>
          <a:xfrm>
            <a:off x="8248612" y="3472156"/>
            <a:ext cx="1030973" cy="31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1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CLASIFICACION DE CAPITAL</a:t>
            </a:r>
          </a:p>
        </p:txBody>
      </p:sp>
      <p:sp>
        <p:nvSpPr>
          <p:cNvPr id="61" name="AutoShape 61"/>
          <p:cNvSpPr/>
          <p:nvPr/>
        </p:nvSpPr>
        <p:spPr>
          <a:xfrm flipH="1">
            <a:off x="4876556" y="902462"/>
            <a:ext cx="1129" cy="8426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Freeform 62"/>
          <p:cNvSpPr/>
          <p:nvPr/>
        </p:nvSpPr>
        <p:spPr>
          <a:xfrm rot="258362">
            <a:off x="3726409" y="364652"/>
            <a:ext cx="2281244" cy="623029"/>
          </a:xfrm>
          <a:custGeom>
            <a:avLst/>
            <a:gdLst/>
            <a:ahLst/>
            <a:cxnLst/>
            <a:rect l="l" t="t" r="r" b="b"/>
            <a:pathLst>
              <a:path w="2281244" h="623029">
                <a:moveTo>
                  <a:pt x="0" y="0"/>
                </a:moveTo>
                <a:lnTo>
                  <a:pt x="2281244" y="0"/>
                </a:lnTo>
                <a:lnTo>
                  <a:pt x="2281244" y="623029"/>
                </a:lnTo>
                <a:lnTo>
                  <a:pt x="0" y="623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2660490" y="535937"/>
            <a:ext cx="4413081" cy="22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MAPA CONCEPTUAL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521815" y="1657642"/>
            <a:ext cx="2471452" cy="1258567"/>
            <a:chOff x="0" y="0"/>
            <a:chExt cx="1881662" cy="958221"/>
          </a:xfrm>
        </p:grpSpPr>
        <p:sp>
          <p:nvSpPr>
            <p:cNvPr id="65" name="Freeform 65"/>
            <p:cNvSpPr/>
            <p:nvPr/>
          </p:nvSpPr>
          <p:spPr>
            <a:xfrm>
              <a:off x="38100" y="44450"/>
              <a:ext cx="1844832" cy="913771"/>
            </a:xfrm>
            <a:custGeom>
              <a:avLst/>
              <a:gdLst/>
              <a:ahLst/>
              <a:cxnLst/>
              <a:rect l="l" t="t" r="r" b="b"/>
              <a:pathLst>
                <a:path w="1844832" h="913771">
                  <a:moveTo>
                    <a:pt x="2540" y="883291"/>
                  </a:moveTo>
                  <a:cubicBezTo>
                    <a:pt x="0" y="892181"/>
                    <a:pt x="5080" y="898531"/>
                    <a:pt x="14708" y="899801"/>
                  </a:cubicBezTo>
                  <a:cubicBezTo>
                    <a:pt x="25728" y="901071"/>
                    <a:pt x="35370" y="901071"/>
                    <a:pt x="46390" y="901071"/>
                  </a:cubicBezTo>
                  <a:cubicBezTo>
                    <a:pt x="90470" y="902341"/>
                    <a:pt x="134550" y="902341"/>
                    <a:pt x="180008" y="903611"/>
                  </a:cubicBezTo>
                  <a:cubicBezTo>
                    <a:pt x="204803" y="904881"/>
                    <a:pt x="229598" y="906151"/>
                    <a:pt x="253015" y="907421"/>
                  </a:cubicBezTo>
                  <a:cubicBezTo>
                    <a:pt x="294340" y="908691"/>
                    <a:pt x="334288" y="908691"/>
                    <a:pt x="375613" y="909961"/>
                  </a:cubicBezTo>
                  <a:cubicBezTo>
                    <a:pt x="392143" y="909961"/>
                    <a:pt x="407295" y="909961"/>
                    <a:pt x="423825" y="908691"/>
                  </a:cubicBezTo>
                  <a:cubicBezTo>
                    <a:pt x="430713" y="908691"/>
                    <a:pt x="438978" y="907421"/>
                    <a:pt x="445865" y="907421"/>
                  </a:cubicBezTo>
                  <a:cubicBezTo>
                    <a:pt x="473415" y="908691"/>
                    <a:pt x="1024416" y="899801"/>
                    <a:pt x="1051966" y="901071"/>
                  </a:cubicBezTo>
                  <a:cubicBezTo>
                    <a:pt x="1090536" y="902341"/>
                    <a:pt x="1196603" y="902341"/>
                    <a:pt x="1235173" y="902341"/>
                  </a:cubicBezTo>
                  <a:cubicBezTo>
                    <a:pt x="1250326" y="902341"/>
                    <a:pt x="1264101" y="901071"/>
                    <a:pt x="1279253" y="901071"/>
                  </a:cubicBezTo>
                  <a:lnTo>
                    <a:pt x="1353638" y="904881"/>
                  </a:lnTo>
                  <a:cubicBezTo>
                    <a:pt x="1407361" y="907421"/>
                    <a:pt x="1459706" y="904881"/>
                    <a:pt x="1513429" y="908691"/>
                  </a:cubicBezTo>
                  <a:cubicBezTo>
                    <a:pt x="1602966" y="913771"/>
                    <a:pt x="1693881" y="907421"/>
                    <a:pt x="1780062" y="912501"/>
                  </a:cubicBezTo>
                  <a:cubicBezTo>
                    <a:pt x="1800382" y="913771"/>
                    <a:pt x="1820702" y="912501"/>
                    <a:pt x="1843562" y="912501"/>
                  </a:cubicBezTo>
                  <a:lnTo>
                    <a:pt x="1843562" y="852811"/>
                  </a:lnTo>
                  <a:cubicBezTo>
                    <a:pt x="1842292" y="805783"/>
                    <a:pt x="1841022" y="774658"/>
                    <a:pt x="1841022" y="741588"/>
                  </a:cubicBezTo>
                  <a:cubicBezTo>
                    <a:pt x="1841022" y="703331"/>
                    <a:pt x="1844832" y="664425"/>
                    <a:pt x="1838482" y="626168"/>
                  </a:cubicBezTo>
                  <a:cubicBezTo>
                    <a:pt x="1830862" y="600879"/>
                    <a:pt x="1819432" y="102236"/>
                    <a:pt x="1819432" y="76947"/>
                  </a:cubicBezTo>
                  <a:cubicBezTo>
                    <a:pt x="1816892" y="59440"/>
                    <a:pt x="1815622" y="41284"/>
                    <a:pt x="1813082" y="23776"/>
                  </a:cubicBezTo>
                  <a:cubicBezTo>
                    <a:pt x="1813082" y="18589"/>
                    <a:pt x="1811812" y="13401"/>
                    <a:pt x="1810542" y="6350"/>
                  </a:cubicBezTo>
                  <a:cubicBezTo>
                    <a:pt x="1800382" y="3810"/>
                    <a:pt x="1791492" y="2540"/>
                    <a:pt x="1781332" y="1270"/>
                  </a:cubicBezTo>
                  <a:cubicBezTo>
                    <a:pt x="1773712" y="0"/>
                    <a:pt x="1766092" y="1270"/>
                    <a:pt x="1759742" y="1270"/>
                  </a:cubicBezTo>
                  <a:lnTo>
                    <a:pt x="7820" y="6350"/>
                  </a:lnTo>
                  <a:lnTo>
                    <a:pt x="2540" y="883291"/>
                  </a:lnTo>
                  <a:close/>
                </a:path>
              </a:pathLst>
            </a:custGeom>
            <a:solidFill>
              <a:srgbClr val="D3BDFD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11430" y="16510"/>
              <a:ext cx="1820702" cy="903611"/>
            </a:xfrm>
            <a:custGeom>
              <a:avLst/>
              <a:gdLst/>
              <a:ahLst/>
              <a:cxnLst/>
              <a:rect l="l" t="t" r="r" b="b"/>
              <a:pathLst>
                <a:path w="1820702" h="903611">
                  <a:moveTo>
                    <a:pt x="1820702" y="903611"/>
                  </a:moveTo>
                  <a:lnTo>
                    <a:pt x="0" y="895991"/>
                  </a:lnTo>
                  <a:lnTo>
                    <a:pt x="0" y="322760"/>
                  </a:lnTo>
                  <a:lnTo>
                    <a:pt x="7620" y="20320"/>
                  </a:lnTo>
                  <a:lnTo>
                    <a:pt x="906448" y="0"/>
                  </a:lnTo>
                  <a:lnTo>
                    <a:pt x="1799112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-3810" y="0"/>
              <a:ext cx="1849912" cy="930281"/>
            </a:xfrm>
            <a:custGeom>
              <a:avLst/>
              <a:gdLst/>
              <a:ahLst/>
              <a:cxnLst/>
              <a:rect l="l" t="t" r="r" b="b"/>
              <a:pathLst>
                <a:path w="1849912" h="930281">
                  <a:moveTo>
                    <a:pt x="1815622" y="21590"/>
                  </a:moveTo>
                  <a:cubicBezTo>
                    <a:pt x="1816892" y="34290"/>
                    <a:pt x="1816892" y="44450"/>
                    <a:pt x="1818162" y="53312"/>
                  </a:cubicBezTo>
                  <a:cubicBezTo>
                    <a:pt x="1820702" y="70820"/>
                    <a:pt x="1821972" y="88976"/>
                    <a:pt x="1824512" y="106483"/>
                  </a:cubicBezTo>
                  <a:cubicBezTo>
                    <a:pt x="1824512" y="131772"/>
                    <a:pt x="1837212" y="630415"/>
                    <a:pt x="1843562" y="655704"/>
                  </a:cubicBezTo>
                  <a:cubicBezTo>
                    <a:pt x="1849912" y="693961"/>
                    <a:pt x="1846102" y="732867"/>
                    <a:pt x="1846102" y="771124"/>
                  </a:cubicBezTo>
                  <a:cubicBezTo>
                    <a:pt x="1846102" y="804843"/>
                    <a:pt x="1847372" y="835967"/>
                    <a:pt x="1848642" y="869321"/>
                  </a:cubicBezTo>
                  <a:lnTo>
                    <a:pt x="1848642" y="929011"/>
                  </a:lnTo>
                  <a:cubicBezTo>
                    <a:pt x="1825782" y="929011"/>
                    <a:pt x="1805462" y="930281"/>
                    <a:pt x="1785142" y="929011"/>
                  </a:cubicBezTo>
                  <a:cubicBezTo>
                    <a:pt x="1695844" y="923931"/>
                    <a:pt x="1604929" y="930281"/>
                    <a:pt x="1515391" y="925201"/>
                  </a:cubicBezTo>
                  <a:cubicBezTo>
                    <a:pt x="1461668" y="921391"/>
                    <a:pt x="1409324" y="923931"/>
                    <a:pt x="1355601" y="921391"/>
                  </a:cubicBezTo>
                  <a:lnTo>
                    <a:pt x="1281216" y="917581"/>
                  </a:lnTo>
                  <a:cubicBezTo>
                    <a:pt x="1266063" y="917581"/>
                    <a:pt x="1252288" y="918851"/>
                    <a:pt x="1237136" y="918851"/>
                  </a:cubicBezTo>
                  <a:cubicBezTo>
                    <a:pt x="1198566" y="917581"/>
                    <a:pt x="1092498" y="918851"/>
                    <a:pt x="1053928" y="917581"/>
                  </a:cubicBezTo>
                  <a:cubicBezTo>
                    <a:pt x="1026378" y="916311"/>
                    <a:pt x="475378" y="925201"/>
                    <a:pt x="447828" y="923931"/>
                  </a:cubicBezTo>
                  <a:cubicBezTo>
                    <a:pt x="440940" y="923931"/>
                    <a:pt x="432675" y="925201"/>
                    <a:pt x="425788" y="925201"/>
                  </a:cubicBezTo>
                  <a:cubicBezTo>
                    <a:pt x="409258" y="925201"/>
                    <a:pt x="394105" y="926471"/>
                    <a:pt x="377575" y="926471"/>
                  </a:cubicBezTo>
                  <a:cubicBezTo>
                    <a:pt x="336250" y="926471"/>
                    <a:pt x="296303" y="925201"/>
                    <a:pt x="254978" y="923931"/>
                  </a:cubicBezTo>
                  <a:cubicBezTo>
                    <a:pt x="230183" y="922661"/>
                    <a:pt x="205388" y="921391"/>
                    <a:pt x="181970" y="920121"/>
                  </a:cubicBezTo>
                  <a:cubicBezTo>
                    <a:pt x="137890" y="918851"/>
                    <a:pt x="93810" y="917581"/>
                    <a:pt x="48352" y="917581"/>
                  </a:cubicBezTo>
                  <a:cubicBezTo>
                    <a:pt x="38100" y="917581"/>
                    <a:pt x="29210" y="917581"/>
                    <a:pt x="19050" y="916311"/>
                  </a:cubicBezTo>
                  <a:cubicBezTo>
                    <a:pt x="10160" y="915041"/>
                    <a:pt x="5080" y="908691"/>
                    <a:pt x="7620" y="899801"/>
                  </a:cubicBezTo>
                  <a:cubicBezTo>
                    <a:pt x="16510" y="868389"/>
                    <a:pt x="12700" y="852178"/>
                    <a:pt x="11430" y="835319"/>
                  </a:cubicBezTo>
                  <a:cubicBezTo>
                    <a:pt x="10160" y="800952"/>
                    <a:pt x="6350" y="767234"/>
                    <a:pt x="7620" y="732867"/>
                  </a:cubicBezTo>
                  <a:cubicBezTo>
                    <a:pt x="5080" y="690071"/>
                    <a:pt x="0" y="160303"/>
                    <a:pt x="7620" y="116858"/>
                  </a:cubicBezTo>
                  <a:cubicBezTo>
                    <a:pt x="8890" y="108429"/>
                    <a:pt x="7620" y="99351"/>
                    <a:pt x="8890" y="90921"/>
                  </a:cubicBezTo>
                  <a:cubicBezTo>
                    <a:pt x="10160" y="77304"/>
                    <a:pt x="12700" y="6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373" y="30480"/>
                    <a:pt x="81413" y="29210"/>
                  </a:cubicBezTo>
                  <a:cubicBezTo>
                    <a:pt x="118605" y="25400"/>
                    <a:pt x="155798" y="22860"/>
                    <a:pt x="194368" y="20320"/>
                  </a:cubicBezTo>
                  <a:cubicBezTo>
                    <a:pt x="220540" y="17780"/>
                    <a:pt x="246713" y="16510"/>
                    <a:pt x="271508" y="13970"/>
                  </a:cubicBezTo>
                  <a:cubicBezTo>
                    <a:pt x="296303" y="11430"/>
                    <a:pt x="322475" y="8890"/>
                    <a:pt x="347270" y="8890"/>
                  </a:cubicBezTo>
                  <a:cubicBezTo>
                    <a:pt x="374820" y="7620"/>
                    <a:pt x="402370" y="10160"/>
                    <a:pt x="429920" y="8890"/>
                  </a:cubicBezTo>
                  <a:cubicBezTo>
                    <a:pt x="464358" y="8890"/>
                    <a:pt x="1088366" y="6350"/>
                    <a:pt x="1122803" y="5080"/>
                  </a:cubicBezTo>
                  <a:cubicBezTo>
                    <a:pt x="1155863" y="3810"/>
                    <a:pt x="1188923" y="2540"/>
                    <a:pt x="1223361" y="2540"/>
                  </a:cubicBezTo>
                  <a:cubicBezTo>
                    <a:pt x="1279838" y="1270"/>
                    <a:pt x="1334938" y="0"/>
                    <a:pt x="1391416" y="0"/>
                  </a:cubicBezTo>
                  <a:cubicBezTo>
                    <a:pt x="1414834" y="0"/>
                    <a:pt x="1439628" y="2540"/>
                    <a:pt x="1463046" y="2540"/>
                  </a:cubicBezTo>
                  <a:cubicBezTo>
                    <a:pt x="1527789" y="3810"/>
                    <a:pt x="1593909" y="5080"/>
                    <a:pt x="1658651" y="7620"/>
                  </a:cubicBezTo>
                  <a:cubicBezTo>
                    <a:pt x="1693089" y="8890"/>
                    <a:pt x="1727526" y="12700"/>
                    <a:pt x="1761964" y="16510"/>
                  </a:cubicBezTo>
                  <a:lnTo>
                    <a:pt x="1785142" y="16510"/>
                  </a:lnTo>
                  <a:cubicBezTo>
                    <a:pt x="1796572" y="17780"/>
                    <a:pt x="1805462" y="20320"/>
                    <a:pt x="1815622" y="21590"/>
                  </a:cubicBezTo>
                  <a:close/>
                  <a:moveTo>
                    <a:pt x="1825782" y="912501"/>
                  </a:moveTo>
                  <a:cubicBezTo>
                    <a:pt x="1827052" y="895991"/>
                    <a:pt x="1828322" y="883291"/>
                    <a:pt x="1828322" y="870591"/>
                  </a:cubicBezTo>
                  <a:cubicBezTo>
                    <a:pt x="1827052" y="832725"/>
                    <a:pt x="1825782" y="798359"/>
                    <a:pt x="1825782" y="761398"/>
                  </a:cubicBezTo>
                  <a:cubicBezTo>
                    <a:pt x="1825782" y="744539"/>
                    <a:pt x="1828322" y="727680"/>
                    <a:pt x="1827052" y="710821"/>
                  </a:cubicBezTo>
                  <a:cubicBezTo>
                    <a:pt x="1827052" y="695258"/>
                    <a:pt x="1825782" y="679047"/>
                    <a:pt x="1824512" y="663485"/>
                  </a:cubicBezTo>
                  <a:cubicBezTo>
                    <a:pt x="1819432" y="639493"/>
                    <a:pt x="1808002" y="142795"/>
                    <a:pt x="1808002" y="118804"/>
                  </a:cubicBezTo>
                  <a:cubicBezTo>
                    <a:pt x="1805462" y="98702"/>
                    <a:pt x="1802922" y="77952"/>
                    <a:pt x="1800382" y="57851"/>
                  </a:cubicBezTo>
                  <a:cubicBezTo>
                    <a:pt x="1799112" y="44450"/>
                    <a:pt x="1797842" y="43180"/>
                    <a:pt x="1781249" y="41910"/>
                  </a:cubicBezTo>
                  <a:cubicBezTo>
                    <a:pt x="1777116" y="41910"/>
                    <a:pt x="1774361" y="41910"/>
                    <a:pt x="1770229" y="40640"/>
                  </a:cubicBezTo>
                  <a:cubicBezTo>
                    <a:pt x="1735791" y="36830"/>
                    <a:pt x="1699976" y="31750"/>
                    <a:pt x="1665539" y="30480"/>
                  </a:cubicBezTo>
                  <a:cubicBezTo>
                    <a:pt x="1581511" y="26670"/>
                    <a:pt x="1496106" y="25400"/>
                    <a:pt x="1412078" y="22860"/>
                  </a:cubicBezTo>
                  <a:lnTo>
                    <a:pt x="1312898" y="22860"/>
                  </a:lnTo>
                  <a:cubicBezTo>
                    <a:pt x="1268818" y="22860"/>
                    <a:pt x="1224738" y="22860"/>
                    <a:pt x="1182036" y="24130"/>
                  </a:cubicBezTo>
                  <a:cubicBezTo>
                    <a:pt x="1144843" y="25400"/>
                    <a:pt x="518080" y="29210"/>
                    <a:pt x="480888" y="29210"/>
                  </a:cubicBezTo>
                  <a:cubicBezTo>
                    <a:pt x="420278" y="29210"/>
                    <a:pt x="359668" y="26670"/>
                    <a:pt x="299058" y="33020"/>
                  </a:cubicBezTo>
                  <a:cubicBezTo>
                    <a:pt x="267375" y="36830"/>
                    <a:pt x="237070" y="36830"/>
                    <a:pt x="206765" y="38100"/>
                  </a:cubicBezTo>
                  <a:cubicBezTo>
                    <a:pt x="154420" y="41910"/>
                    <a:pt x="102075" y="45720"/>
                    <a:pt x="49730" y="50800"/>
                  </a:cubicBezTo>
                  <a:cubicBezTo>
                    <a:pt x="36830" y="50800"/>
                    <a:pt x="34290" y="52664"/>
                    <a:pt x="33020" y="60445"/>
                  </a:cubicBezTo>
                  <a:cubicBezTo>
                    <a:pt x="31750" y="72117"/>
                    <a:pt x="31750" y="83788"/>
                    <a:pt x="30480" y="95460"/>
                  </a:cubicBezTo>
                  <a:cubicBezTo>
                    <a:pt x="29210" y="114913"/>
                    <a:pt x="26670" y="133717"/>
                    <a:pt x="25400" y="153170"/>
                  </a:cubicBezTo>
                  <a:cubicBezTo>
                    <a:pt x="20320" y="173920"/>
                    <a:pt x="26670" y="680993"/>
                    <a:pt x="29210" y="701742"/>
                  </a:cubicBezTo>
                  <a:cubicBezTo>
                    <a:pt x="29210" y="723789"/>
                    <a:pt x="29210" y="746484"/>
                    <a:pt x="30480" y="768531"/>
                  </a:cubicBezTo>
                  <a:cubicBezTo>
                    <a:pt x="30480" y="784742"/>
                    <a:pt x="33020" y="800952"/>
                    <a:pt x="33020" y="817163"/>
                  </a:cubicBezTo>
                  <a:cubicBezTo>
                    <a:pt x="33020" y="834671"/>
                    <a:pt x="33020" y="852178"/>
                    <a:pt x="31750" y="870591"/>
                  </a:cubicBezTo>
                  <a:lnTo>
                    <a:pt x="31750" y="880751"/>
                  </a:lnTo>
                  <a:cubicBezTo>
                    <a:pt x="31750" y="890911"/>
                    <a:pt x="35560" y="894721"/>
                    <a:pt x="44450" y="894721"/>
                  </a:cubicBezTo>
                  <a:cubicBezTo>
                    <a:pt x="62128" y="894721"/>
                    <a:pt x="81413" y="895991"/>
                    <a:pt x="99320" y="895991"/>
                  </a:cubicBezTo>
                  <a:cubicBezTo>
                    <a:pt x="125493" y="895991"/>
                    <a:pt x="153043" y="893451"/>
                    <a:pt x="179215" y="895991"/>
                  </a:cubicBezTo>
                  <a:cubicBezTo>
                    <a:pt x="221918" y="899801"/>
                    <a:pt x="264620" y="902341"/>
                    <a:pt x="307323" y="901071"/>
                  </a:cubicBezTo>
                  <a:cubicBezTo>
                    <a:pt x="334873" y="899801"/>
                    <a:pt x="361045" y="902341"/>
                    <a:pt x="388595" y="902341"/>
                  </a:cubicBezTo>
                  <a:cubicBezTo>
                    <a:pt x="428543" y="902341"/>
                    <a:pt x="468490" y="901071"/>
                    <a:pt x="508438" y="902341"/>
                  </a:cubicBezTo>
                  <a:cubicBezTo>
                    <a:pt x="567670" y="903611"/>
                    <a:pt x="1217851" y="893451"/>
                    <a:pt x="1278461" y="895991"/>
                  </a:cubicBezTo>
                  <a:cubicBezTo>
                    <a:pt x="1304634" y="897261"/>
                    <a:pt x="1330806" y="898531"/>
                    <a:pt x="1355601" y="898531"/>
                  </a:cubicBezTo>
                  <a:cubicBezTo>
                    <a:pt x="1401059" y="901071"/>
                    <a:pt x="1445138" y="897261"/>
                    <a:pt x="1490596" y="901071"/>
                  </a:cubicBezTo>
                  <a:cubicBezTo>
                    <a:pt x="1527789" y="903611"/>
                    <a:pt x="1564981" y="903611"/>
                    <a:pt x="1602174" y="906151"/>
                  </a:cubicBezTo>
                  <a:cubicBezTo>
                    <a:pt x="1657274" y="909961"/>
                    <a:pt x="1712374" y="912501"/>
                    <a:pt x="1767474" y="913771"/>
                  </a:cubicBezTo>
                  <a:cubicBezTo>
                    <a:pt x="1787682" y="913771"/>
                    <a:pt x="1805462" y="912501"/>
                    <a:pt x="1825782" y="912501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68" name="AutoShape 68"/>
          <p:cNvSpPr/>
          <p:nvPr/>
        </p:nvSpPr>
        <p:spPr>
          <a:xfrm>
            <a:off x="1689675" y="1181101"/>
            <a:ext cx="7231" cy="3630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Freeform 69"/>
          <p:cNvSpPr/>
          <p:nvPr/>
        </p:nvSpPr>
        <p:spPr>
          <a:xfrm rot="258362">
            <a:off x="957289" y="1482140"/>
            <a:ext cx="1406290" cy="384071"/>
          </a:xfrm>
          <a:custGeom>
            <a:avLst/>
            <a:gdLst/>
            <a:ahLst/>
            <a:cxnLst/>
            <a:rect l="l" t="t" r="r" b="b"/>
            <a:pathLst>
              <a:path w="1406290" h="384071">
                <a:moveTo>
                  <a:pt x="0" y="0"/>
                </a:moveTo>
                <a:lnTo>
                  <a:pt x="1406291" y="0"/>
                </a:lnTo>
                <a:lnTo>
                  <a:pt x="1406291" y="384071"/>
                </a:lnTo>
                <a:lnTo>
                  <a:pt x="0" y="3840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0" name="TextBox 70"/>
          <p:cNvSpPr txBox="1"/>
          <p:nvPr/>
        </p:nvSpPr>
        <p:spPr>
          <a:xfrm>
            <a:off x="1039239" y="1525063"/>
            <a:ext cx="1315334" cy="22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ACTIVO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88202" y="1782551"/>
            <a:ext cx="2416666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Una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cuenta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se define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como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un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recurso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controlado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por una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entidad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como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resultado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eventos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pasados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, del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cual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se espera que la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entidad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obtenga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beneficios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económicos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futuros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3641181" y="1658897"/>
            <a:ext cx="2471452" cy="1258567"/>
            <a:chOff x="0" y="0"/>
            <a:chExt cx="1881662" cy="958221"/>
          </a:xfrm>
        </p:grpSpPr>
        <p:sp>
          <p:nvSpPr>
            <p:cNvPr id="73" name="Freeform 73"/>
            <p:cNvSpPr/>
            <p:nvPr/>
          </p:nvSpPr>
          <p:spPr>
            <a:xfrm>
              <a:off x="38100" y="44450"/>
              <a:ext cx="1844832" cy="913771"/>
            </a:xfrm>
            <a:custGeom>
              <a:avLst/>
              <a:gdLst/>
              <a:ahLst/>
              <a:cxnLst/>
              <a:rect l="l" t="t" r="r" b="b"/>
              <a:pathLst>
                <a:path w="1844832" h="913771">
                  <a:moveTo>
                    <a:pt x="2540" y="883291"/>
                  </a:moveTo>
                  <a:cubicBezTo>
                    <a:pt x="0" y="892181"/>
                    <a:pt x="5080" y="898531"/>
                    <a:pt x="14708" y="899801"/>
                  </a:cubicBezTo>
                  <a:cubicBezTo>
                    <a:pt x="25728" y="901071"/>
                    <a:pt x="35370" y="901071"/>
                    <a:pt x="46390" y="901071"/>
                  </a:cubicBezTo>
                  <a:cubicBezTo>
                    <a:pt x="90470" y="902341"/>
                    <a:pt x="134550" y="902341"/>
                    <a:pt x="180008" y="903611"/>
                  </a:cubicBezTo>
                  <a:cubicBezTo>
                    <a:pt x="204803" y="904881"/>
                    <a:pt x="229598" y="906151"/>
                    <a:pt x="253015" y="907421"/>
                  </a:cubicBezTo>
                  <a:cubicBezTo>
                    <a:pt x="294340" y="908691"/>
                    <a:pt x="334288" y="908691"/>
                    <a:pt x="375613" y="909961"/>
                  </a:cubicBezTo>
                  <a:cubicBezTo>
                    <a:pt x="392143" y="909961"/>
                    <a:pt x="407295" y="909961"/>
                    <a:pt x="423825" y="908691"/>
                  </a:cubicBezTo>
                  <a:cubicBezTo>
                    <a:pt x="430713" y="908691"/>
                    <a:pt x="438978" y="907421"/>
                    <a:pt x="445865" y="907421"/>
                  </a:cubicBezTo>
                  <a:cubicBezTo>
                    <a:pt x="473415" y="908691"/>
                    <a:pt x="1024416" y="899801"/>
                    <a:pt x="1051966" y="901071"/>
                  </a:cubicBezTo>
                  <a:cubicBezTo>
                    <a:pt x="1090536" y="902341"/>
                    <a:pt x="1196603" y="902341"/>
                    <a:pt x="1235173" y="902341"/>
                  </a:cubicBezTo>
                  <a:cubicBezTo>
                    <a:pt x="1250326" y="902341"/>
                    <a:pt x="1264101" y="901071"/>
                    <a:pt x="1279253" y="901071"/>
                  </a:cubicBezTo>
                  <a:lnTo>
                    <a:pt x="1353638" y="904881"/>
                  </a:lnTo>
                  <a:cubicBezTo>
                    <a:pt x="1407361" y="907421"/>
                    <a:pt x="1459706" y="904881"/>
                    <a:pt x="1513429" y="908691"/>
                  </a:cubicBezTo>
                  <a:cubicBezTo>
                    <a:pt x="1602966" y="913771"/>
                    <a:pt x="1693881" y="907421"/>
                    <a:pt x="1780062" y="912501"/>
                  </a:cubicBezTo>
                  <a:cubicBezTo>
                    <a:pt x="1800382" y="913771"/>
                    <a:pt x="1820702" y="912501"/>
                    <a:pt x="1843562" y="912501"/>
                  </a:cubicBezTo>
                  <a:lnTo>
                    <a:pt x="1843562" y="852811"/>
                  </a:lnTo>
                  <a:cubicBezTo>
                    <a:pt x="1842292" y="805783"/>
                    <a:pt x="1841022" y="774658"/>
                    <a:pt x="1841022" y="741588"/>
                  </a:cubicBezTo>
                  <a:cubicBezTo>
                    <a:pt x="1841022" y="703331"/>
                    <a:pt x="1844832" y="664425"/>
                    <a:pt x="1838482" y="626168"/>
                  </a:cubicBezTo>
                  <a:cubicBezTo>
                    <a:pt x="1830862" y="600879"/>
                    <a:pt x="1819432" y="102236"/>
                    <a:pt x="1819432" y="76947"/>
                  </a:cubicBezTo>
                  <a:cubicBezTo>
                    <a:pt x="1816892" y="59440"/>
                    <a:pt x="1815622" y="41284"/>
                    <a:pt x="1813082" y="23776"/>
                  </a:cubicBezTo>
                  <a:cubicBezTo>
                    <a:pt x="1813082" y="18589"/>
                    <a:pt x="1811812" y="13401"/>
                    <a:pt x="1810542" y="6350"/>
                  </a:cubicBezTo>
                  <a:cubicBezTo>
                    <a:pt x="1800382" y="3810"/>
                    <a:pt x="1791492" y="2540"/>
                    <a:pt x="1781332" y="1270"/>
                  </a:cubicBezTo>
                  <a:cubicBezTo>
                    <a:pt x="1773712" y="0"/>
                    <a:pt x="1766092" y="1270"/>
                    <a:pt x="1759742" y="1270"/>
                  </a:cubicBezTo>
                  <a:lnTo>
                    <a:pt x="7820" y="6350"/>
                  </a:lnTo>
                  <a:lnTo>
                    <a:pt x="2540" y="883291"/>
                  </a:lnTo>
                  <a:close/>
                </a:path>
              </a:pathLst>
            </a:custGeom>
            <a:solidFill>
              <a:srgbClr val="EEC1D3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11430" y="16510"/>
              <a:ext cx="1820702" cy="903611"/>
            </a:xfrm>
            <a:custGeom>
              <a:avLst/>
              <a:gdLst/>
              <a:ahLst/>
              <a:cxnLst/>
              <a:rect l="l" t="t" r="r" b="b"/>
              <a:pathLst>
                <a:path w="1820702" h="903611">
                  <a:moveTo>
                    <a:pt x="1820702" y="903611"/>
                  </a:moveTo>
                  <a:lnTo>
                    <a:pt x="0" y="895991"/>
                  </a:lnTo>
                  <a:lnTo>
                    <a:pt x="0" y="322760"/>
                  </a:lnTo>
                  <a:lnTo>
                    <a:pt x="7620" y="20320"/>
                  </a:lnTo>
                  <a:lnTo>
                    <a:pt x="906448" y="0"/>
                  </a:lnTo>
                  <a:lnTo>
                    <a:pt x="1799112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-3810" y="0"/>
              <a:ext cx="1849912" cy="930281"/>
            </a:xfrm>
            <a:custGeom>
              <a:avLst/>
              <a:gdLst/>
              <a:ahLst/>
              <a:cxnLst/>
              <a:rect l="l" t="t" r="r" b="b"/>
              <a:pathLst>
                <a:path w="1849912" h="930281">
                  <a:moveTo>
                    <a:pt x="1815622" y="21590"/>
                  </a:moveTo>
                  <a:cubicBezTo>
                    <a:pt x="1816892" y="34290"/>
                    <a:pt x="1816892" y="44450"/>
                    <a:pt x="1818162" y="53312"/>
                  </a:cubicBezTo>
                  <a:cubicBezTo>
                    <a:pt x="1820702" y="70820"/>
                    <a:pt x="1821972" y="88976"/>
                    <a:pt x="1824512" y="106483"/>
                  </a:cubicBezTo>
                  <a:cubicBezTo>
                    <a:pt x="1824512" y="131772"/>
                    <a:pt x="1837212" y="630415"/>
                    <a:pt x="1843562" y="655704"/>
                  </a:cubicBezTo>
                  <a:cubicBezTo>
                    <a:pt x="1849912" y="693961"/>
                    <a:pt x="1846102" y="732867"/>
                    <a:pt x="1846102" y="771124"/>
                  </a:cubicBezTo>
                  <a:cubicBezTo>
                    <a:pt x="1846102" y="804843"/>
                    <a:pt x="1847372" y="835967"/>
                    <a:pt x="1848642" y="869321"/>
                  </a:cubicBezTo>
                  <a:lnTo>
                    <a:pt x="1848642" y="929011"/>
                  </a:lnTo>
                  <a:cubicBezTo>
                    <a:pt x="1825782" y="929011"/>
                    <a:pt x="1805462" y="930281"/>
                    <a:pt x="1785142" y="929011"/>
                  </a:cubicBezTo>
                  <a:cubicBezTo>
                    <a:pt x="1695844" y="923931"/>
                    <a:pt x="1604929" y="930281"/>
                    <a:pt x="1515391" y="925201"/>
                  </a:cubicBezTo>
                  <a:cubicBezTo>
                    <a:pt x="1461668" y="921391"/>
                    <a:pt x="1409324" y="923931"/>
                    <a:pt x="1355601" y="921391"/>
                  </a:cubicBezTo>
                  <a:lnTo>
                    <a:pt x="1281216" y="917581"/>
                  </a:lnTo>
                  <a:cubicBezTo>
                    <a:pt x="1266063" y="917581"/>
                    <a:pt x="1252288" y="918851"/>
                    <a:pt x="1237136" y="918851"/>
                  </a:cubicBezTo>
                  <a:cubicBezTo>
                    <a:pt x="1198566" y="917581"/>
                    <a:pt x="1092498" y="918851"/>
                    <a:pt x="1053928" y="917581"/>
                  </a:cubicBezTo>
                  <a:cubicBezTo>
                    <a:pt x="1026378" y="916311"/>
                    <a:pt x="475378" y="925201"/>
                    <a:pt x="447828" y="923931"/>
                  </a:cubicBezTo>
                  <a:cubicBezTo>
                    <a:pt x="440940" y="923931"/>
                    <a:pt x="432675" y="925201"/>
                    <a:pt x="425788" y="925201"/>
                  </a:cubicBezTo>
                  <a:cubicBezTo>
                    <a:pt x="409258" y="925201"/>
                    <a:pt x="394105" y="926471"/>
                    <a:pt x="377575" y="926471"/>
                  </a:cubicBezTo>
                  <a:cubicBezTo>
                    <a:pt x="336250" y="926471"/>
                    <a:pt x="296303" y="925201"/>
                    <a:pt x="254978" y="923931"/>
                  </a:cubicBezTo>
                  <a:cubicBezTo>
                    <a:pt x="230183" y="922661"/>
                    <a:pt x="205388" y="921391"/>
                    <a:pt x="181970" y="920121"/>
                  </a:cubicBezTo>
                  <a:cubicBezTo>
                    <a:pt x="137890" y="918851"/>
                    <a:pt x="93810" y="917581"/>
                    <a:pt x="48352" y="917581"/>
                  </a:cubicBezTo>
                  <a:cubicBezTo>
                    <a:pt x="38100" y="917581"/>
                    <a:pt x="29210" y="917581"/>
                    <a:pt x="19050" y="916311"/>
                  </a:cubicBezTo>
                  <a:cubicBezTo>
                    <a:pt x="10160" y="915041"/>
                    <a:pt x="5080" y="908691"/>
                    <a:pt x="7620" y="899801"/>
                  </a:cubicBezTo>
                  <a:cubicBezTo>
                    <a:pt x="16510" y="868389"/>
                    <a:pt x="12700" y="852178"/>
                    <a:pt x="11430" y="835319"/>
                  </a:cubicBezTo>
                  <a:cubicBezTo>
                    <a:pt x="10160" y="800952"/>
                    <a:pt x="6350" y="767234"/>
                    <a:pt x="7620" y="732867"/>
                  </a:cubicBezTo>
                  <a:cubicBezTo>
                    <a:pt x="5080" y="690071"/>
                    <a:pt x="0" y="160303"/>
                    <a:pt x="7620" y="116858"/>
                  </a:cubicBezTo>
                  <a:cubicBezTo>
                    <a:pt x="8890" y="108429"/>
                    <a:pt x="7620" y="99351"/>
                    <a:pt x="8890" y="90921"/>
                  </a:cubicBezTo>
                  <a:cubicBezTo>
                    <a:pt x="10160" y="77304"/>
                    <a:pt x="12700" y="6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373" y="30480"/>
                    <a:pt x="81413" y="29210"/>
                  </a:cubicBezTo>
                  <a:cubicBezTo>
                    <a:pt x="118605" y="25400"/>
                    <a:pt x="155798" y="22860"/>
                    <a:pt x="194368" y="20320"/>
                  </a:cubicBezTo>
                  <a:cubicBezTo>
                    <a:pt x="220540" y="17780"/>
                    <a:pt x="246713" y="16510"/>
                    <a:pt x="271508" y="13970"/>
                  </a:cubicBezTo>
                  <a:cubicBezTo>
                    <a:pt x="296303" y="11430"/>
                    <a:pt x="322475" y="8890"/>
                    <a:pt x="347270" y="8890"/>
                  </a:cubicBezTo>
                  <a:cubicBezTo>
                    <a:pt x="374820" y="7620"/>
                    <a:pt x="402370" y="10160"/>
                    <a:pt x="429920" y="8890"/>
                  </a:cubicBezTo>
                  <a:cubicBezTo>
                    <a:pt x="464358" y="8890"/>
                    <a:pt x="1088366" y="6350"/>
                    <a:pt x="1122803" y="5080"/>
                  </a:cubicBezTo>
                  <a:cubicBezTo>
                    <a:pt x="1155863" y="3810"/>
                    <a:pt x="1188923" y="2540"/>
                    <a:pt x="1223361" y="2540"/>
                  </a:cubicBezTo>
                  <a:cubicBezTo>
                    <a:pt x="1279838" y="1270"/>
                    <a:pt x="1334938" y="0"/>
                    <a:pt x="1391416" y="0"/>
                  </a:cubicBezTo>
                  <a:cubicBezTo>
                    <a:pt x="1414834" y="0"/>
                    <a:pt x="1439628" y="2540"/>
                    <a:pt x="1463046" y="2540"/>
                  </a:cubicBezTo>
                  <a:cubicBezTo>
                    <a:pt x="1527789" y="3810"/>
                    <a:pt x="1593909" y="5080"/>
                    <a:pt x="1658651" y="7620"/>
                  </a:cubicBezTo>
                  <a:cubicBezTo>
                    <a:pt x="1693089" y="8890"/>
                    <a:pt x="1727526" y="12700"/>
                    <a:pt x="1761964" y="16510"/>
                  </a:cubicBezTo>
                  <a:lnTo>
                    <a:pt x="1785142" y="16510"/>
                  </a:lnTo>
                  <a:cubicBezTo>
                    <a:pt x="1796572" y="17780"/>
                    <a:pt x="1805462" y="20320"/>
                    <a:pt x="1815622" y="21590"/>
                  </a:cubicBezTo>
                  <a:close/>
                  <a:moveTo>
                    <a:pt x="1825782" y="912501"/>
                  </a:moveTo>
                  <a:cubicBezTo>
                    <a:pt x="1827052" y="895991"/>
                    <a:pt x="1828322" y="883291"/>
                    <a:pt x="1828322" y="870591"/>
                  </a:cubicBezTo>
                  <a:cubicBezTo>
                    <a:pt x="1827052" y="832725"/>
                    <a:pt x="1825782" y="798359"/>
                    <a:pt x="1825782" y="761398"/>
                  </a:cubicBezTo>
                  <a:cubicBezTo>
                    <a:pt x="1825782" y="744539"/>
                    <a:pt x="1828322" y="727680"/>
                    <a:pt x="1827052" y="710821"/>
                  </a:cubicBezTo>
                  <a:cubicBezTo>
                    <a:pt x="1827052" y="695258"/>
                    <a:pt x="1825782" y="679047"/>
                    <a:pt x="1824512" y="663485"/>
                  </a:cubicBezTo>
                  <a:cubicBezTo>
                    <a:pt x="1819432" y="639493"/>
                    <a:pt x="1808002" y="142795"/>
                    <a:pt x="1808002" y="118804"/>
                  </a:cubicBezTo>
                  <a:cubicBezTo>
                    <a:pt x="1805462" y="98702"/>
                    <a:pt x="1802922" y="77952"/>
                    <a:pt x="1800382" y="57851"/>
                  </a:cubicBezTo>
                  <a:cubicBezTo>
                    <a:pt x="1799112" y="44450"/>
                    <a:pt x="1797842" y="43180"/>
                    <a:pt x="1781249" y="41910"/>
                  </a:cubicBezTo>
                  <a:cubicBezTo>
                    <a:pt x="1777116" y="41910"/>
                    <a:pt x="1774361" y="41910"/>
                    <a:pt x="1770229" y="40640"/>
                  </a:cubicBezTo>
                  <a:cubicBezTo>
                    <a:pt x="1735791" y="36830"/>
                    <a:pt x="1699976" y="31750"/>
                    <a:pt x="1665539" y="30480"/>
                  </a:cubicBezTo>
                  <a:cubicBezTo>
                    <a:pt x="1581511" y="26670"/>
                    <a:pt x="1496106" y="25400"/>
                    <a:pt x="1412078" y="22860"/>
                  </a:cubicBezTo>
                  <a:lnTo>
                    <a:pt x="1312898" y="22860"/>
                  </a:lnTo>
                  <a:cubicBezTo>
                    <a:pt x="1268818" y="22860"/>
                    <a:pt x="1224738" y="22860"/>
                    <a:pt x="1182036" y="24130"/>
                  </a:cubicBezTo>
                  <a:cubicBezTo>
                    <a:pt x="1144843" y="25400"/>
                    <a:pt x="518080" y="29210"/>
                    <a:pt x="480888" y="29210"/>
                  </a:cubicBezTo>
                  <a:cubicBezTo>
                    <a:pt x="420278" y="29210"/>
                    <a:pt x="359668" y="26670"/>
                    <a:pt x="299058" y="33020"/>
                  </a:cubicBezTo>
                  <a:cubicBezTo>
                    <a:pt x="267375" y="36830"/>
                    <a:pt x="237070" y="36830"/>
                    <a:pt x="206765" y="38100"/>
                  </a:cubicBezTo>
                  <a:cubicBezTo>
                    <a:pt x="154420" y="41910"/>
                    <a:pt x="102075" y="45720"/>
                    <a:pt x="49730" y="50800"/>
                  </a:cubicBezTo>
                  <a:cubicBezTo>
                    <a:pt x="36830" y="50800"/>
                    <a:pt x="34290" y="52664"/>
                    <a:pt x="33020" y="60445"/>
                  </a:cubicBezTo>
                  <a:cubicBezTo>
                    <a:pt x="31750" y="72117"/>
                    <a:pt x="31750" y="83788"/>
                    <a:pt x="30480" y="95460"/>
                  </a:cubicBezTo>
                  <a:cubicBezTo>
                    <a:pt x="29210" y="114913"/>
                    <a:pt x="26670" y="133717"/>
                    <a:pt x="25400" y="153170"/>
                  </a:cubicBezTo>
                  <a:cubicBezTo>
                    <a:pt x="20320" y="173920"/>
                    <a:pt x="26670" y="680993"/>
                    <a:pt x="29210" y="701742"/>
                  </a:cubicBezTo>
                  <a:cubicBezTo>
                    <a:pt x="29210" y="723789"/>
                    <a:pt x="29210" y="746484"/>
                    <a:pt x="30480" y="768531"/>
                  </a:cubicBezTo>
                  <a:cubicBezTo>
                    <a:pt x="30480" y="784742"/>
                    <a:pt x="33020" y="800952"/>
                    <a:pt x="33020" y="817163"/>
                  </a:cubicBezTo>
                  <a:cubicBezTo>
                    <a:pt x="33020" y="834671"/>
                    <a:pt x="33020" y="852178"/>
                    <a:pt x="31750" y="870591"/>
                  </a:cubicBezTo>
                  <a:lnTo>
                    <a:pt x="31750" y="880751"/>
                  </a:lnTo>
                  <a:cubicBezTo>
                    <a:pt x="31750" y="890911"/>
                    <a:pt x="35560" y="894721"/>
                    <a:pt x="44450" y="894721"/>
                  </a:cubicBezTo>
                  <a:cubicBezTo>
                    <a:pt x="62128" y="894721"/>
                    <a:pt x="81413" y="895991"/>
                    <a:pt x="99320" y="895991"/>
                  </a:cubicBezTo>
                  <a:cubicBezTo>
                    <a:pt x="125493" y="895991"/>
                    <a:pt x="153043" y="893451"/>
                    <a:pt x="179215" y="895991"/>
                  </a:cubicBezTo>
                  <a:cubicBezTo>
                    <a:pt x="221918" y="899801"/>
                    <a:pt x="264620" y="902341"/>
                    <a:pt x="307323" y="901071"/>
                  </a:cubicBezTo>
                  <a:cubicBezTo>
                    <a:pt x="334873" y="899801"/>
                    <a:pt x="361045" y="902341"/>
                    <a:pt x="388595" y="902341"/>
                  </a:cubicBezTo>
                  <a:cubicBezTo>
                    <a:pt x="428543" y="902341"/>
                    <a:pt x="468490" y="901071"/>
                    <a:pt x="508438" y="902341"/>
                  </a:cubicBezTo>
                  <a:cubicBezTo>
                    <a:pt x="567670" y="903611"/>
                    <a:pt x="1217851" y="893451"/>
                    <a:pt x="1278461" y="895991"/>
                  </a:cubicBezTo>
                  <a:cubicBezTo>
                    <a:pt x="1304634" y="897261"/>
                    <a:pt x="1330806" y="898531"/>
                    <a:pt x="1355601" y="898531"/>
                  </a:cubicBezTo>
                  <a:cubicBezTo>
                    <a:pt x="1401059" y="901071"/>
                    <a:pt x="1445138" y="897261"/>
                    <a:pt x="1490596" y="901071"/>
                  </a:cubicBezTo>
                  <a:cubicBezTo>
                    <a:pt x="1527789" y="903611"/>
                    <a:pt x="1564981" y="903611"/>
                    <a:pt x="1602174" y="906151"/>
                  </a:cubicBezTo>
                  <a:cubicBezTo>
                    <a:pt x="1657274" y="909961"/>
                    <a:pt x="1712374" y="912501"/>
                    <a:pt x="1767474" y="913771"/>
                  </a:cubicBezTo>
                  <a:cubicBezTo>
                    <a:pt x="1787682" y="913771"/>
                    <a:pt x="1805462" y="912501"/>
                    <a:pt x="1825782" y="912501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76" name="Freeform 76"/>
          <p:cNvSpPr/>
          <p:nvPr/>
        </p:nvSpPr>
        <p:spPr>
          <a:xfrm rot="258362">
            <a:off x="4163515" y="1501540"/>
            <a:ext cx="1435433" cy="392030"/>
          </a:xfrm>
          <a:custGeom>
            <a:avLst/>
            <a:gdLst/>
            <a:ahLst/>
            <a:cxnLst/>
            <a:rect l="l" t="t" r="r" b="b"/>
            <a:pathLst>
              <a:path w="1435433" h="392030">
                <a:moveTo>
                  <a:pt x="0" y="0"/>
                </a:moveTo>
                <a:lnTo>
                  <a:pt x="1435433" y="0"/>
                </a:lnTo>
                <a:lnTo>
                  <a:pt x="1435433" y="392030"/>
                </a:lnTo>
                <a:lnTo>
                  <a:pt x="0" y="392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7" name="TextBox 77"/>
          <p:cNvSpPr txBox="1"/>
          <p:nvPr/>
        </p:nvSpPr>
        <p:spPr>
          <a:xfrm>
            <a:off x="4243436" y="1538106"/>
            <a:ext cx="1315334" cy="22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PASIVO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89270" y="1840001"/>
            <a:ext cx="2338553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se define como una obligación presente de la entidad, surgida a raíz de sucesos pasados, al vencimiento de la cual, y para cancelarla, la entidad espera desprenderse de recursos que incorporan beneficios económicos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6760333" y="1657642"/>
            <a:ext cx="2471452" cy="1258567"/>
            <a:chOff x="0" y="0"/>
            <a:chExt cx="1881662" cy="958221"/>
          </a:xfrm>
        </p:grpSpPr>
        <p:sp>
          <p:nvSpPr>
            <p:cNvPr id="80" name="Freeform 80"/>
            <p:cNvSpPr/>
            <p:nvPr/>
          </p:nvSpPr>
          <p:spPr>
            <a:xfrm>
              <a:off x="38100" y="44450"/>
              <a:ext cx="1844832" cy="913771"/>
            </a:xfrm>
            <a:custGeom>
              <a:avLst/>
              <a:gdLst/>
              <a:ahLst/>
              <a:cxnLst/>
              <a:rect l="l" t="t" r="r" b="b"/>
              <a:pathLst>
                <a:path w="1844832" h="913771">
                  <a:moveTo>
                    <a:pt x="2540" y="883291"/>
                  </a:moveTo>
                  <a:cubicBezTo>
                    <a:pt x="0" y="892181"/>
                    <a:pt x="5080" y="898531"/>
                    <a:pt x="14708" y="899801"/>
                  </a:cubicBezTo>
                  <a:cubicBezTo>
                    <a:pt x="25728" y="901071"/>
                    <a:pt x="35370" y="901071"/>
                    <a:pt x="46390" y="901071"/>
                  </a:cubicBezTo>
                  <a:cubicBezTo>
                    <a:pt x="90470" y="902341"/>
                    <a:pt x="134550" y="902341"/>
                    <a:pt x="180008" y="903611"/>
                  </a:cubicBezTo>
                  <a:cubicBezTo>
                    <a:pt x="204803" y="904881"/>
                    <a:pt x="229598" y="906151"/>
                    <a:pt x="253015" y="907421"/>
                  </a:cubicBezTo>
                  <a:cubicBezTo>
                    <a:pt x="294340" y="908691"/>
                    <a:pt x="334288" y="908691"/>
                    <a:pt x="375613" y="909961"/>
                  </a:cubicBezTo>
                  <a:cubicBezTo>
                    <a:pt x="392143" y="909961"/>
                    <a:pt x="407295" y="909961"/>
                    <a:pt x="423825" y="908691"/>
                  </a:cubicBezTo>
                  <a:cubicBezTo>
                    <a:pt x="430713" y="908691"/>
                    <a:pt x="438978" y="907421"/>
                    <a:pt x="445865" y="907421"/>
                  </a:cubicBezTo>
                  <a:cubicBezTo>
                    <a:pt x="473415" y="908691"/>
                    <a:pt x="1024416" y="899801"/>
                    <a:pt x="1051966" y="901071"/>
                  </a:cubicBezTo>
                  <a:cubicBezTo>
                    <a:pt x="1090536" y="902341"/>
                    <a:pt x="1196603" y="902341"/>
                    <a:pt x="1235173" y="902341"/>
                  </a:cubicBezTo>
                  <a:cubicBezTo>
                    <a:pt x="1250326" y="902341"/>
                    <a:pt x="1264101" y="901071"/>
                    <a:pt x="1279253" y="901071"/>
                  </a:cubicBezTo>
                  <a:lnTo>
                    <a:pt x="1353638" y="904881"/>
                  </a:lnTo>
                  <a:cubicBezTo>
                    <a:pt x="1407361" y="907421"/>
                    <a:pt x="1459706" y="904881"/>
                    <a:pt x="1513429" y="908691"/>
                  </a:cubicBezTo>
                  <a:cubicBezTo>
                    <a:pt x="1602966" y="913771"/>
                    <a:pt x="1693881" y="907421"/>
                    <a:pt x="1780062" y="912501"/>
                  </a:cubicBezTo>
                  <a:cubicBezTo>
                    <a:pt x="1800382" y="913771"/>
                    <a:pt x="1820702" y="912501"/>
                    <a:pt x="1843562" y="912501"/>
                  </a:cubicBezTo>
                  <a:lnTo>
                    <a:pt x="1843562" y="852811"/>
                  </a:lnTo>
                  <a:cubicBezTo>
                    <a:pt x="1842292" y="805783"/>
                    <a:pt x="1841022" y="774658"/>
                    <a:pt x="1841022" y="741588"/>
                  </a:cubicBezTo>
                  <a:cubicBezTo>
                    <a:pt x="1841022" y="703331"/>
                    <a:pt x="1844832" y="664425"/>
                    <a:pt x="1838482" y="626168"/>
                  </a:cubicBezTo>
                  <a:cubicBezTo>
                    <a:pt x="1830862" y="600879"/>
                    <a:pt x="1819432" y="102236"/>
                    <a:pt x="1819432" y="76947"/>
                  </a:cubicBezTo>
                  <a:cubicBezTo>
                    <a:pt x="1816892" y="59440"/>
                    <a:pt x="1815622" y="41284"/>
                    <a:pt x="1813082" y="23776"/>
                  </a:cubicBezTo>
                  <a:cubicBezTo>
                    <a:pt x="1813082" y="18589"/>
                    <a:pt x="1811812" y="13401"/>
                    <a:pt x="1810542" y="6350"/>
                  </a:cubicBezTo>
                  <a:cubicBezTo>
                    <a:pt x="1800382" y="3810"/>
                    <a:pt x="1791492" y="2540"/>
                    <a:pt x="1781332" y="1270"/>
                  </a:cubicBezTo>
                  <a:cubicBezTo>
                    <a:pt x="1773712" y="0"/>
                    <a:pt x="1766092" y="1270"/>
                    <a:pt x="1759742" y="1270"/>
                  </a:cubicBezTo>
                  <a:lnTo>
                    <a:pt x="7820" y="6350"/>
                  </a:lnTo>
                  <a:lnTo>
                    <a:pt x="2540" y="883291"/>
                  </a:lnTo>
                  <a:close/>
                </a:path>
              </a:pathLst>
            </a:custGeom>
            <a:solidFill>
              <a:srgbClr val="CEEBA5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1430" y="16510"/>
              <a:ext cx="1820702" cy="903611"/>
            </a:xfrm>
            <a:custGeom>
              <a:avLst/>
              <a:gdLst/>
              <a:ahLst/>
              <a:cxnLst/>
              <a:rect l="l" t="t" r="r" b="b"/>
              <a:pathLst>
                <a:path w="1820702" h="903611">
                  <a:moveTo>
                    <a:pt x="1820702" y="903611"/>
                  </a:moveTo>
                  <a:lnTo>
                    <a:pt x="0" y="895991"/>
                  </a:lnTo>
                  <a:lnTo>
                    <a:pt x="0" y="322760"/>
                  </a:lnTo>
                  <a:lnTo>
                    <a:pt x="7620" y="20320"/>
                  </a:lnTo>
                  <a:lnTo>
                    <a:pt x="906448" y="0"/>
                  </a:lnTo>
                  <a:lnTo>
                    <a:pt x="1799112" y="889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-3810" y="0"/>
              <a:ext cx="1849912" cy="930281"/>
            </a:xfrm>
            <a:custGeom>
              <a:avLst/>
              <a:gdLst/>
              <a:ahLst/>
              <a:cxnLst/>
              <a:rect l="l" t="t" r="r" b="b"/>
              <a:pathLst>
                <a:path w="1849912" h="930281">
                  <a:moveTo>
                    <a:pt x="1815622" y="21590"/>
                  </a:moveTo>
                  <a:cubicBezTo>
                    <a:pt x="1816892" y="34290"/>
                    <a:pt x="1816892" y="44450"/>
                    <a:pt x="1818162" y="53312"/>
                  </a:cubicBezTo>
                  <a:cubicBezTo>
                    <a:pt x="1820702" y="70820"/>
                    <a:pt x="1821972" y="88976"/>
                    <a:pt x="1824512" y="106483"/>
                  </a:cubicBezTo>
                  <a:cubicBezTo>
                    <a:pt x="1824512" y="131772"/>
                    <a:pt x="1837212" y="630415"/>
                    <a:pt x="1843562" y="655704"/>
                  </a:cubicBezTo>
                  <a:cubicBezTo>
                    <a:pt x="1849912" y="693961"/>
                    <a:pt x="1846102" y="732867"/>
                    <a:pt x="1846102" y="771124"/>
                  </a:cubicBezTo>
                  <a:cubicBezTo>
                    <a:pt x="1846102" y="804843"/>
                    <a:pt x="1847372" y="835967"/>
                    <a:pt x="1848642" y="869321"/>
                  </a:cubicBezTo>
                  <a:lnTo>
                    <a:pt x="1848642" y="929011"/>
                  </a:lnTo>
                  <a:cubicBezTo>
                    <a:pt x="1825782" y="929011"/>
                    <a:pt x="1805462" y="930281"/>
                    <a:pt x="1785142" y="929011"/>
                  </a:cubicBezTo>
                  <a:cubicBezTo>
                    <a:pt x="1695844" y="923931"/>
                    <a:pt x="1604929" y="930281"/>
                    <a:pt x="1515391" y="925201"/>
                  </a:cubicBezTo>
                  <a:cubicBezTo>
                    <a:pt x="1461668" y="921391"/>
                    <a:pt x="1409324" y="923931"/>
                    <a:pt x="1355601" y="921391"/>
                  </a:cubicBezTo>
                  <a:lnTo>
                    <a:pt x="1281216" y="917581"/>
                  </a:lnTo>
                  <a:cubicBezTo>
                    <a:pt x="1266063" y="917581"/>
                    <a:pt x="1252288" y="918851"/>
                    <a:pt x="1237136" y="918851"/>
                  </a:cubicBezTo>
                  <a:cubicBezTo>
                    <a:pt x="1198566" y="917581"/>
                    <a:pt x="1092498" y="918851"/>
                    <a:pt x="1053928" y="917581"/>
                  </a:cubicBezTo>
                  <a:cubicBezTo>
                    <a:pt x="1026378" y="916311"/>
                    <a:pt x="475378" y="925201"/>
                    <a:pt x="447828" y="923931"/>
                  </a:cubicBezTo>
                  <a:cubicBezTo>
                    <a:pt x="440940" y="923931"/>
                    <a:pt x="432675" y="925201"/>
                    <a:pt x="425788" y="925201"/>
                  </a:cubicBezTo>
                  <a:cubicBezTo>
                    <a:pt x="409258" y="925201"/>
                    <a:pt x="394105" y="926471"/>
                    <a:pt x="377575" y="926471"/>
                  </a:cubicBezTo>
                  <a:cubicBezTo>
                    <a:pt x="336250" y="926471"/>
                    <a:pt x="296303" y="925201"/>
                    <a:pt x="254978" y="923931"/>
                  </a:cubicBezTo>
                  <a:cubicBezTo>
                    <a:pt x="230183" y="922661"/>
                    <a:pt x="205388" y="921391"/>
                    <a:pt x="181970" y="920121"/>
                  </a:cubicBezTo>
                  <a:cubicBezTo>
                    <a:pt x="137890" y="918851"/>
                    <a:pt x="93810" y="917581"/>
                    <a:pt x="48352" y="917581"/>
                  </a:cubicBezTo>
                  <a:cubicBezTo>
                    <a:pt x="38100" y="917581"/>
                    <a:pt x="29210" y="917581"/>
                    <a:pt x="19050" y="916311"/>
                  </a:cubicBezTo>
                  <a:cubicBezTo>
                    <a:pt x="10160" y="915041"/>
                    <a:pt x="5080" y="908691"/>
                    <a:pt x="7620" y="899801"/>
                  </a:cubicBezTo>
                  <a:cubicBezTo>
                    <a:pt x="16510" y="868389"/>
                    <a:pt x="12700" y="852178"/>
                    <a:pt x="11430" y="835319"/>
                  </a:cubicBezTo>
                  <a:cubicBezTo>
                    <a:pt x="10160" y="800952"/>
                    <a:pt x="6350" y="767234"/>
                    <a:pt x="7620" y="732867"/>
                  </a:cubicBezTo>
                  <a:cubicBezTo>
                    <a:pt x="5080" y="690071"/>
                    <a:pt x="0" y="160303"/>
                    <a:pt x="7620" y="116858"/>
                  </a:cubicBezTo>
                  <a:cubicBezTo>
                    <a:pt x="8890" y="108429"/>
                    <a:pt x="7620" y="99351"/>
                    <a:pt x="8890" y="90921"/>
                  </a:cubicBezTo>
                  <a:cubicBezTo>
                    <a:pt x="10160" y="77304"/>
                    <a:pt x="12700" y="6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373" y="30480"/>
                    <a:pt x="81413" y="29210"/>
                  </a:cubicBezTo>
                  <a:cubicBezTo>
                    <a:pt x="118605" y="25400"/>
                    <a:pt x="155798" y="22860"/>
                    <a:pt x="194368" y="20320"/>
                  </a:cubicBezTo>
                  <a:cubicBezTo>
                    <a:pt x="220540" y="17780"/>
                    <a:pt x="246713" y="16510"/>
                    <a:pt x="271508" y="13970"/>
                  </a:cubicBezTo>
                  <a:cubicBezTo>
                    <a:pt x="296303" y="11430"/>
                    <a:pt x="322475" y="8890"/>
                    <a:pt x="347270" y="8890"/>
                  </a:cubicBezTo>
                  <a:cubicBezTo>
                    <a:pt x="374820" y="7620"/>
                    <a:pt x="402370" y="10160"/>
                    <a:pt x="429920" y="8890"/>
                  </a:cubicBezTo>
                  <a:cubicBezTo>
                    <a:pt x="464358" y="8890"/>
                    <a:pt x="1088366" y="6350"/>
                    <a:pt x="1122803" y="5080"/>
                  </a:cubicBezTo>
                  <a:cubicBezTo>
                    <a:pt x="1155863" y="3810"/>
                    <a:pt x="1188923" y="2540"/>
                    <a:pt x="1223361" y="2540"/>
                  </a:cubicBezTo>
                  <a:cubicBezTo>
                    <a:pt x="1279838" y="1270"/>
                    <a:pt x="1334938" y="0"/>
                    <a:pt x="1391416" y="0"/>
                  </a:cubicBezTo>
                  <a:cubicBezTo>
                    <a:pt x="1414834" y="0"/>
                    <a:pt x="1439628" y="2540"/>
                    <a:pt x="1463046" y="2540"/>
                  </a:cubicBezTo>
                  <a:cubicBezTo>
                    <a:pt x="1527789" y="3810"/>
                    <a:pt x="1593909" y="5080"/>
                    <a:pt x="1658651" y="7620"/>
                  </a:cubicBezTo>
                  <a:cubicBezTo>
                    <a:pt x="1693089" y="8890"/>
                    <a:pt x="1727526" y="12700"/>
                    <a:pt x="1761964" y="16510"/>
                  </a:cubicBezTo>
                  <a:lnTo>
                    <a:pt x="1785142" y="16510"/>
                  </a:lnTo>
                  <a:cubicBezTo>
                    <a:pt x="1796572" y="17780"/>
                    <a:pt x="1805462" y="20320"/>
                    <a:pt x="1815622" y="21590"/>
                  </a:cubicBezTo>
                  <a:close/>
                  <a:moveTo>
                    <a:pt x="1825782" y="912501"/>
                  </a:moveTo>
                  <a:cubicBezTo>
                    <a:pt x="1827052" y="895991"/>
                    <a:pt x="1828322" y="883291"/>
                    <a:pt x="1828322" y="870591"/>
                  </a:cubicBezTo>
                  <a:cubicBezTo>
                    <a:pt x="1827052" y="832725"/>
                    <a:pt x="1825782" y="798359"/>
                    <a:pt x="1825782" y="761398"/>
                  </a:cubicBezTo>
                  <a:cubicBezTo>
                    <a:pt x="1825782" y="744539"/>
                    <a:pt x="1828322" y="727680"/>
                    <a:pt x="1827052" y="710821"/>
                  </a:cubicBezTo>
                  <a:cubicBezTo>
                    <a:pt x="1827052" y="695258"/>
                    <a:pt x="1825782" y="679047"/>
                    <a:pt x="1824512" y="663485"/>
                  </a:cubicBezTo>
                  <a:cubicBezTo>
                    <a:pt x="1819432" y="639493"/>
                    <a:pt x="1808002" y="142795"/>
                    <a:pt x="1808002" y="118804"/>
                  </a:cubicBezTo>
                  <a:cubicBezTo>
                    <a:pt x="1805462" y="98702"/>
                    <a:pt x="1802922" y="77952"/>
                    <a:pt x="1800382" y="57851"/>
                  </a:cubicBezTo>
                  <a:cubicBezTo>
                    <a:pt x="1799112" y="44450"/>
                    <a:pt x="1797842" y="43180"/>
                    <a:pt x="1781249" y="41910"/>
                  </a:cubicBezTo>
                  <a:cubicBezTo>
                    <a:pt x="1777116" y="41910"/>
                    <a:pt x="1774361" y="41910"/>
                    <a:pt x="1770229" y="40640"/>
                  </a:cubicBezTo>
                  <a:cubicBezTo>
                    <a:pt x="1735791" y="36830"/>
                    <a:pt x="1699976" y="31750"/>
                    <a:pt x="1665539" y="30480"/>
                  </a:cubicBezTo>
                  <a:cubicBezTo>
                    <a:pt x="1581511" y="26670"/>
                    <a:pt x="1496106" y="25400"/>
                    <a:pt x="1412078" y="22860"/>
                  </a:cubicBezTo>
                  <a:lnTo>
                    <a:pt x="1312898" y="22860"/>
                  </a:lnTo>
                  <a:cubicBezTo>
                    <a:pt x="1268818" y="22860"/>
                    <a:pt x="1224738" y="22860"/>
                    <a:pt x="1182036" y="24130"/>
                  </a:cubicBezTo>
                  <a:cubicBezTo>
                    <a:pt x="1144843" y="25400"/>
                    <a:pt x="518080" y="29210"/>
                    <a:pt x="480888" y="29210"/>
                  </a:cubicBezTo>
                  <a:cubicBezTo>
                    <a:pt x="420278" y="29210"/>
                    <a:pt x="359668" y="26670"/>
                    <a:pt x="299058" y="33020"/>
                  </a:cubicBezTo>
                  <a:cubicBezTo>
                    <a:pt x="267375" y="36830"/>
                    <a:pt x="237070" y="36830"/>
                    <a:pt x="206765" y="38100"/>
                  </a:cubicBezTo>
                  <a:cubicBezTo>
                    <a:pt x="154420" y="41910"/>
                    <a:pt x="102075" y="45720"/>
                    <a:pt x="49730" y="50800"/>
                  </a:cubicBezTo>
                  <a:cubicBezTo>
                    <a:pt x="36830" y="50800"/>
                    <a:pt x="34290" y="52664"/>
                    <a:pt x="33020" y="60445"/>
                  </a:cubicBezTo>
                  <a:cubicBezTo>
                    <a:pt x="31750" y="72117"/>
                    <a:pt x="31750" y="83788"/>
                    <a:pt x="30480" y="95460"/>
                  </a:cubicBezTo>
                  <a:cubicBezTo>
                    <a:pt x="29210" y="114913"/>
                    <a:pt x="26670" y="133717"/>
                    <a:pt x="25400" y="153170"/>
                  </a:cubicBezTo>
                  <a:cubicBezTo>
                    <a:pt x="20320" y="173920"/>
                    <a:pt x="26670" y="680993"/>
                    <a:pt x="29210" y="701742"/>
                  </a:cubicBezTo>
                  <a:cubicBezTo>
                    <a:pt x="29210" y="723789"/>
                    <a:pt x="29210" y="746484"/>
                    <a:pt x="30480" y="768531"/>
                  </a:cubicBezTo>
                  <a:cubicBezTo>
                    <a:pt x="30480" y="784742"/>
                    <a:pt x="33020" y="800952"/>
                    <a:pt x="33020" y="817163"/>
                  </a:cubicBezTo>
                  <a:cubicBezTo>
                    <a:pt x="33020" y="834671"/>
                    <a:pt x="33020" y="852178"/>
                    <a:pt x="31750" y="870591"/>
                  </a:cubicBezTo>
                  <a:lnTo>
                    <a:pt x="31750" y="880751"/>
                  </a:lnTo>
                  <a:cubicBezTo>
                    <a:pt x="31750" y="890911"/>
                    <a:pt x="35560" y="894721"/>
                    <a:pt x="44450" y="894721"/>
                  </a:cubicBezTo>
                  <a:cubicBezTo>
                    <a:pt x="62128" y="894721"/>
                    <a:pt x="81413" y="895991"/>
                    <a:pt x="99320" y="895991"/>
                  </a:cubicBezTo>
                  <a:cubicBezTo>
                    <a:pt x="125493" y="895991"/>
                    <a:pt x="153043" y="893451"/>
                    <a:pt x="179215" y="895991"/>
                  </a:cubicBezTo>
                  <a:cubicBezTo>
                    <a:pt x="221918" y="899801"/>
                    <a:pt x="264620" y="902341"/>
                    <a:pt x="307323" y="901071"/>
                  </a:cubicBezTo>
                  <a:cubicBezTo>
                    <a:pt x="334873" y="899801"/>
                    <a:pt x="361045" y="902341"/>
                    <a:pt x="388595" y="902341"/>
                  </a:cubicBezTo>
                  <a:cubicBezTo>
                    <a:pt x="428543" y="902341"/>
                    <a:pt x="468490" y="901071"/>
                    <a:pt x="508438" y="902341"/>
                  </a:cubicBezTo>
                  <a:cubicBezTo>
                    <a:pt x="567670" y="903611"/>
                    <a:pt x="1217851" y="893451"/>
                    <a:pt x="1278461" y="895991"/>
                  </a:cubicBezTo>
                  <a:cubicBezTo>
                    <a:pt x="1304634" y="897261"/>
                    <a:pt x="1330806" y="898531"/>
                    <a:pt x="1355601" y="898531"/>
                  </a:cubicBezTo>
                  <a:cubicBezTo>
                    <a:pt x="1401059" y="901071"/>
                    <a:pt x="1445138" y="897261"/>
                    <a:pt x="1490596" y="901071"/>
                  </a:cubicBezTo>
                  <a:cubicBezTo>
                    <a:pt x="1527789" y="903611"/>
                    <a:pt x="1564981" y="903611"/>
                    <a:pt x="1602174" y="906151"/>
                  </a:cubicBezTo>
                  <a:cubicBezTo>
                    <a:pt x="1657274" y="909961"/>
                    <a:pt x="1712374" y="912501"/>
                    <a:pt x="1767474" y="913771"/>
                  </a:cubicBezTo>
                  <a:cubicBezTo>
                    <a:pt x="1787682" y="913771"/>
                    <a:pt x="1805462" y="912501"/>
                    <a:pt x="1825782" y="912501"/>
                  </a:cubicBezTo>
                  <a:close/>
                </a:path>
              </a:pathLst>
            </a:custGeom>
            <a:solidFill>
              <a:srgbClr val="2C2C2E"/>
            </a:solidFill>
          </p:spPr>
        </p:sp>
      </p:grpSp>
      <p:sp>
        <p:nvSpPr>
          <p:cNvPr id="83" name="AutoShape 83"/>
          <p:cNvSpPr/>
          <p:nvPr/>
        </p:nvSpPr>
        <p:spPr>
          <a:xfrm>
            <a:off x="8035176" y="1190403"/>
            <a:ext cx="3637" cy="36675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Freeform 84"/>
          <p:cNvSpPr/>
          <p:nvPr/>
        </p:nvSpPr>
        <p:spPr>
          <a:xfrm rot="258362">
            <a:off x="7276996" y="1493012"/>
            <a:ext cx="1462919" cy="399537"/>
          </a:xfrm>
          <a:custGeom>
            <a:avLst/>
            <a:gdLst/>
            <a:ahLst/>
            <a:cxnLst/>
            <a:rect l="l" t="t" r="r" b="b"/>
            <a:pathLst>
              <a:path w="1462919" h="399537">
                <a:moveTo>
                  <a:pt x="0" y="0"/>
                </a:moveTo>
                <a:lnTo>
                  <a:pt x="1462919" y="0"/>
                </a:lnTo>
                <a:lnTo>
                  <a:pt x="1462919" y="399537"/>
                </a:lnTo>
                <a:lnTo>
                  <a:pt x="0" y="399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5" name="TextBox 85"/>
          <p:cNvSpPr txBox="1"/>
          <p:nvPr/>
        </p:nvSpPr>
        <p:spPr>
          <a:xfrm>
            <a:off x="7381146" y="1538105"/>
            <a:ext cx="1315334" cy="22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oru"/>
                <a:ea typeface="Bernoru"/>
                <a:cs typeface="Bernoru"/>
                <a:sym typeface="Bernoru"/>
              </a:rPr>
              <a:t>CAPITAL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760333" y="1773961"/>
            <a:ext cx="2377789" cy="110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se define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como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la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participación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residual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los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de una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entidad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, una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vez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deducidos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todos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sus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En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otras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palabras, es la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diferencia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entre lo que la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empresa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posee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 (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activos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) y lo que debe (</a:t>
            </a:r>
            <a:r>
              <a:rPr kumimoji="0" lang="en-US" sz="10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pasivos</a:t>
            </a:r>
            <a:r>
              <a:rPr kumimoji="0" lang="en-US" sz="10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ea typeface="Futura"/>
                <a:cs typeface="Futura"/>
                <a:sym typeface="Futura"/>
              </a:rPr>
              <a:t>)</a:t>
            </a:r>
          </a:p>
        </p:txBody>
      </p:sp>
      <p:sp>
        <p:nvSpPr>
          <p:cNvPr id="87" name="AutoShape 87"/>
          <p:cNvSpPr/>
          <p:nvPr/>
        </p:nvSpPr>
        <p:spPr>
          <a:xfrm>
            <a:off x="1684913" y="1180860"/>
            <a:ext cx="6353878" cy="944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8" name="Group 88"/>
          <p:cNvGrpSpPr/>
          <p:nvPr/>
        </p:nvGrpSpPr>
        <p:grpSpPr>
          <a:xfrm>
            <a:off x="4071574" y="2909140"/>
            <a:ext cx="1559387" cy="508726"/>
            <a:chOff x="0" y="0"/>
            <a:chExt cx="2079183" cy="678301"/>
          </a:xfrm>
        </p:grpSpPr>
        <p:sp>
          <p:nvSpPr>
            <p:cNvPr id="89" name="AutoShape 89"/>
            <p:cNvSpPr/>
            <p:nvPr/>
          </p:nvSpPr>
          <p:spPr>
            <a:xfrm>
              <a:off x="19050" y="259"/>
              <a:ext cx="0" cy="677619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>
              <a:off x="2045062" y="424"/>
              <a:ext cx="15076" cy="67745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720</Words>
  <Application>Microsoft Office PowerPoint</Application>
  <PresentationFormat>Personalizado</PresentationFormat>
  <Paragraphs>102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Anton</vt:lpstr>
      <vt:lpstr>Anonymous Pro</vt:lpstr>
      <vt:lpstr>Libre Baskerville Bold</vt:lpstr>
      <vt:lpstr>Bernoru</vt:lpstr>
      <vt:lpstr>Calibri</vt:lpstr>
      <vt:lpstr>Futura</vt:lpstr>
      <vt:lpstr>Libre Baskerville</vt:lpstr>
      <vt:lpstr>Anonymous Pro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grafica cuadro sinoptico tendencias de diseño profesional crema</dc:title>
  <dc:creator>Moises</dc:creator>
  <cp:lastModifiedBy>212B38084 MOISES RODRIGUEZ COLIAZA</cp:lastModifiedBy>
  <cp:revision>2</cp:revision>
  <dcterms:created xsi:type="dcterms:W3CDTF">2006-08-16T00:00:00Z</dcterms:created>
  <dcterms:modified xsi:type="dcterms:W3CDTF">2025-09-05T05:42:42Z</dcterms:modified>
  <dc:identifier>DAGyE0xQTEo</dc:identifier>
</cp:coreProperties>
</file>